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302" r:id="rId4"/>
    <p:sldId id="404" r:id="rId5"/>
    <p:sldId id="264" r:id="rId6"/>
    <p:sldId id="266" r:id="rId7"/>
    <p:sldId id="267" r:id="rId8"/>
    <p:sldId id="268" r:id="rId9"/>
    <p:sldId id="405" r:id="rId10"/>
    <p:sldId id="273" r:id="rId11"/>
    <p:sldId id="393" r:id="rId12"/>
    <p:sldId id="398" r:id="rId13"/>
    <p:sldId id="276" r:id="rId14"/>
    <p:sldId id="397" r:id="rId15"/>
    <p:sldId id="399" r:id="rId16"/>
    <p:sldId id="400" r:id="rId17"/>
    <p:sldId id="277" r:id="rId18"/>
    <p:sldId id="281" r:id="rId19"/>
    <p:sldId id="312" r:id="rId20"/>
    <p:sldId id="321" r:id="rId21"/>
    <p:sldId id="403" r:id="rId22"/>
    <p:sldId id="402" r:id="rId23"/>
    <p:sldId id="401" r:id="rId24"/>
    <p:sldId id="317" r:id="rId25"/>
    <p:sldId id="295" r:id="rId26"/>
    <p:sldId id="296" r:id="rId27"/>
    <p:sldId id="394" r:id="rId28"/>
    <p:sldId id="318" r:id="rId29"/>
    <p:sldId id="406" r:id="rId30"/>
    <p:sldId id="396" r:id="rId31"/>
    <p:sldId id="298" r:id="rId32"/>
  </p:sldIdLst>
  <p:sldSz cx="12192000" cy="6858000"/>
  <p:notesSz cx="6858000" cy="9144000"/>
  <p:embeddedFontLst>
    <p:embeddedFont>
      <p:font typeface="Bierstadt" panose="020B000402020202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  <p:boldItalic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PT Serif" panose="020A0603040505020204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424DD7-83F2-4813-8659-516E88A044BB}">
  <a:tblStyle styleId="{74424DD7-83F2-4813-8659-516E88A044B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tcBdr/>
        <a:fill>
          <a:solidFill>
            <a:srgbClr val="E0E0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E0E0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F0F0F0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58" d="100"/>
          <a:sy n="5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exels.com/photo/person-pointing-numeric-print-1342460/?utm_content=attributionCopyText&amp;utm_medium=referral&amp;utm_source=pexels" TargetMode="External"/><Relationship Id="rId4" Type="http://schemas.openxmlformats.org/officeDocument/2006/relationships/hyperlink" Target="https://www.pexels.com/@divinetechygirl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odern-speaker-with-wireless-connection-6800754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Licensed by the University of Toronto Embedded Ethics Education Initiative and Steve Engels, under the Attribution-NonCommercial-ShareAlike 4.0 International license. To view a copy of this license, visit </a:t>
            </a:r>
            <a:r>
              <a:rPr lang="en-CA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https://creativecommons.org/licenses/by-nc-sa/4.0/</a:t>
            </a:r>
            <a:r>
              <a:rPr lang="en-CA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Photo by </a:t>
            </a:r>
            <a:r>
              <a:rPr lang="en-CA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Christina Morillo</a:t>
            </a:r>
            <a:r>
              <a:rPr lang="en-CA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 from </a:t>
            </a:r>
            <a:r>
              <a:rPr lang="en-CA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Pexels</a:t>
            </a:r>
            <a:r>
              <a:rPr lang="en-CA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 (https://www.pexels.com/photo/person-using-macbook-pro-on-person-s-lap-1181298/)</a:t>
            </a:r>
            <a:endParaRPr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200"/>
              <a:t>Notice one thing about the video (and the discussion so far): it doesn’t say anything about the designers responsibility. It’s mostly about how things look from the point of view of gamers.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E198098B-C7AC-6194-BF5A-C17224EB8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E0430283-9DA9-130C-5831-EFE5666495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PlusJakartaSans"/>
              </a:rPr>
              <a:t>Pixabay</a:t>
            </a:r>
            <a:r>
              <a:rPr lang="en-CA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https://www.pexels.com/photo/slice-grapefruit-209549/</a:t>
            </a:r>
            <a:endParaRPr dirty="0"/>
          </a:p>
        </p:txBody>
      </p:sp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CB3765E5-2B1D-47B7-C55B-522A805A65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525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34FE764B-7061-E2A5-9848-323993818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>
            <a:extLst>
              <a:ext uri="{FF2B5EF4-FFF2-40B4-BE49-F238E27FC236}">
                <a16:creationId xmlns:a16="http://schemas.microsoft.com/office/drawing/2014/main" id="{F1D242F5-FE6C-3932-A22E-F3D20A8745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1:notes">
            <a:extLst>
              <a:ext uri="{FF2B5EF4-FFF2-40B4-BE49-F238E27FC236}">
                <a16:creationId xmlns:a16="http://schemas.microsoft.com/office/drawing/2014/main" id="{A18AE21E-2F02-51F7-496E-4F3491A088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5077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D0D285CF-2252-9B3A-3CE0-67997E71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>
            <a:extLst>
              <a:ext uri="{FF2B5EF4-FFF2-40B4-BE49-F238E27FC236}">
                <a16:creationId xmlns:a16="http://schemas.microsoft.com/office/drawing/2014/main" id="{11C00A86-6A28-065D-8DD3-D8ECB20080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1:notes">
            <a:extLst>
              <a:ext uri="{FF2B5EF4-FFF2-40B4-BE49-F238E27FC236}">
                <a16:creationId xmlns:a16="http://schemas.microsoft.com/office/drawing/2014/main" id="{CF0676DB-F752-4A75-8723-0E12FE60AA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8860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8C729F8D-AD57-D5F4-3E1E-F5B1BFC8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>
            <a:extLst>
              <a:ext uri="{FF2B5EF4-FFF2-40B4-BE49-F238E27FC236}">
                <a16:creationId xmlns:a16="http://schemas.microsoft.com/office/drawing/2014/main" id="{4845844E-2AB6-B1B8-7DA5-1F9D9575A9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1:notes">
            <a:extLst>
              <a:ext uri="{FF2B5EF4-FFF2-40B4-BE49-F238E27FC236}">
                <a16:creationId xmlns:a16="http://schemas.microsoft.com/office/drawing/2014/main" id="{C77831A1-071D-2100-E3FF-AC71E12EFC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67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>
          <a:extLst>
            <a:ext uri="{FF2B5EF4-FFF2-40B4-BE49-F238E27FC236}">
              <a16:creationId xmlns:a16="http://schemas.microsoft.com/office/drawing/2014/main" id="{C06715E1-123B-7906-C160-762A1290D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>
            <a:extLst>
              <a:ext uri="{FF2B5EF4-FFF2-40B4-BE49-F238E27FC236}">
                <a16:creationId xmlns:a16="http://schemas.microsoft.com/office/drawing/2014/main" id="{A7EDF9D9-40AD-D65A-C21E-8F21F168AB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21:notes">
            <a:extLst>
              <a:ext uri="{FF2B5EF4-FFF2-40B4-BE49-F238E27FC236}">
                <a16:creationId xmlns:a16="http://schemas.microsoft.com/office/drawing/2014/main" id="{0DCA0A70-9B1D-7C59-A232-B5C7977298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0358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7EEDCFD3-DC36-EFA3-DF0E-8819B305D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>
            <a:extLst>
              <a:ext uri="{FF2B5EF4-FFF2-40B4-BE49-F238E27FC236}">
                <a16:creationId xmlns:a16="http://schemas.microsoft.com/office/drawing/2014/main" id="{8DB74366-4378-E5F9-A1B3-5DC3754B41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>
            <a:extLst>
              <a:ext uri="{FF2B5EF4-FFF2-40B4-BE49-F238E27FC236}">
                <a16:creationId xmlns:a16="http://schemas.microsoft.com/office/drawing/2014/main" id="{3C89F0E5-2788-46BE-2D3D-3B3E9B8297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b="1"/>
              <a:t>Background</a:t>
            </a:r>
            <a:r>
              <a:rPr lang="en-CA"/>
              <a:t> </a:t>
            </a:r>
            <a:r>
              <a:rPr lang="en-CA" b="1"/>
              <a:t>Image Source: </a:t>
            </a:r>
            <a:r>
              <a:rPr lang="en-CA"/>
              <a:t>Robin Higgins at pixabay (https://pixabay.com/photos/thinking-person-person-thinking-2681494/)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5:notes">
            <a:extLst>
              <a:ext uri="{FF2B5EF4-FFF2-40B4-BE49-F238E27FC236}">
                <a16:creationId xmlns:a16="http://schemas.microsoft.com/office/drawing/2014/main" id="{E76A90DC-74E4-589A-E93C-FDFD67AC0C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45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PlusJakartaSans"/>
              </a:rPr>
              <a:t>Pixabay</a:t>
            </a:r>
            <a:r>
              <a:rPr lang="en-CA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https://www.pexels.com/photo/slice-grapefruit-209549/</a:t>
            </a: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238D8BAD-9933-EEA0-2166-8DE3B906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>
            <a:extLst>
              <a:ext uri="{FF2B5EF4-FFF2-40B4-BE49-F238E27FC236}">
                <a16:creationId xmlns:a16="http://schemas.microsoft.com/office/drawing/2014/main" id="{F1F54B0A-7FAF-0F01-444C-F3F17A544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2:notes">
            <a:extLst>
              <a:ext uri="{FF2B5EF4-FFF2-40B4-BE49-F238E27FC236}">
                <a16:creationId xmlns:a16="http://schemas.microsoft.com/office/drawing/2014/main" id="{AED3E67A-EA63-C6A4-604C-8E7DB2CC99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22:notes">
            <a:extLst>
              <a:ext uri="{FF2B5EF4-FFF2-40B4-BE49-F238E27FC236}">
                <a16:creationId xmlns:a16="http://schemas.microsoft.com/office/drawing/2014/main" id="{A197A110-FF97-1F8C-74F9-4531B62ADC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33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238D8BAD-9933-EEA0-2166-8DE3B906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>
            <a:extLst>
              <a:ext uri="{FF2B5EF4-FFF2-40B4-BE49-F238E27FC236}">
                <a16:creationId xmlns:a16="http://schemas.microsoft.com/office/drawing/2014/main" id="{F1F54B0A-7FAF-0F01-444C-F3F17A544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2:notes">
            <a:extLst>
              <a:ext uri="{FF2B5EF4-FFF2-40B4-BE49-F238E27FC236}">
                <a16:creationId xmlns:a16="http://schemas.microsoft.com/office/drawing/2014/main" id="{AED3E67A-EA63-C6A4-604C-8E7DB2CC99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22:notes">
            <a:extLst>
              <a:ext uri="{FF2B5EF4-FFF2-40B4-BE49-F238E27FC236}">
                <a16:creationId xmlns:a16="http://schemas.microsoft.com/office/drawing/2014/main" id="{A197A110-FF97-1F8C-74F9-4531B62ADC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107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238D8BAD-9933-EEA0-2166-8DE3B906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>
            <a:extLst>
              <a:ext uri="{FF2B5EF4-FFF2-40B4-BE49-F238E27FC236}">
                <a16:creationId xmlns:a16="http://schemas.microsoft.com/office/drawing/2014/main" id="{F1F54B0A-7FAF-0F01-444C-F3F17A544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2:notes">
            <a:extLst>
              <a:ext uri="{FF2B5EF4-FFF2-40B4-BE49-F238E27FC236}">
                <a16:creationId xmlns:a16="http://schemas.microsoft.com/office/drawing/2014/main" id="{AED3E67A-EA63-C6A4-604C-8E7DB2CC99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22:notes">
            <a:extLst>
              <a:ext uri="{FF2B5EF4-FFF2-40B4-BE49-F238E27FC236}">
                <a16:creationId xmlns:a16="http://schemas.microsoft.com/office/drawing/2014/main" id="{A197A110-FF97-1F8C-74F9-4531B62ADC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986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238D8BAD-9933-EEA0-2166-8DE3B906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>
            <a:extLst>
              <a:ext uri="{FF2B5EF4-FFF2-40B4-BE49-F238E27FC236}">
                <a16:creationId xmlns:a16="http://schemas.microsoft.com/office/drawing/2014/main" id="{F1F54B0A-7FAF-0F01-444C-F3F17A544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2:notes">
            <a:extLst>
              <a:ext uri="{FF2B5EF4-FFF2-40B4-BE49-F238E27FC236}">
                <a16:creationId xmlns:a16="http://schemas.microsoft.com/office/drawing/2014/main" id="{AED3E67A-EA63-C6A4-604C-8E7DB2CC99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22:notes">
            <a:extLst>
              <a:ext uri="{FF2B5EF4-FFF2-40B4-BE49-F238E27FC236}">
                <a16:creationId xmlns:a16="http://schemas.microsoft.com/office/drawing/2014/main" id="{A197A110-FF97-1F8C-74F9-4531B62ADC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806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2D3E5B7A-854B-457D-D56D-A11095067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>
            <a:extLst>
              <a:ext uri="{FF2B5EF4-FFF2-40B4-BE49-F238E27FC236}">
                <a16:creationId xmlns:a16="http://schemas.microsoft.com/office/drawing/2014/main" id="{F0993420-84CB-8CF9-0578-6A4C04013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>
            <a:extLst>
              <a:ext uri="{FF2B5EF4-FFF2-40B4-BE49-F238E27FC236}">
                <a16:creationId xmlns:a16="http://schemas.microsoft.com/office/drawing/2014/main" id="{1814EF79-EC4D-543C-ECF3-746D083AF5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b="1"/>
              <a:t>Background</a:t>
            </a:r>
            <a:r>
              <a:rPr lang="en-CA"/>
              <a:t> </a:t>
            </a:r>
            <a:r>
              <a:rPr lang="en-CA" b="1"/>
              <a:t>Image Source: </a:t>
            </a:r>
            <a:r>
              <a:rPr lang="en-CA"/>
              <a:t>Robin Higgins at pixabay (https://pixabay.com/photos/thinking-person-person-thinking-2681494/)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5:notes">
            <a:extLst>
              <a:ext uri="{FF2B5EF4-FFF2-40B4-BE49-F238E27FC236}">
                <a16:creationId xmlns:a16="http://schemas.microsoft.com/office/drawing/2014/main" id="{C2646291-B3B2-A24F-EFA4-9E6CEE984A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3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Photo from Pexels: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https://www.pexels.com/photo/modern-speaker-with-wireless-connection-6800754/</a:t>
            </a:r>
            <a:r>
              <a:rPr lang="en-CA"/>
              <a:t> by Nothing Ahead</a:t>
            </a:r>
            <a:endParaRPr/>
          </a:p>
        </p:txBody>
      </p:sp>
      <p:sp>
        <p:nvSpPr>
          <p:cNvPr id="399" name="Google Shape;3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Mwabonje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Ringa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https://www.pexels.com/photo/stop-sign-1806900/</a:t>
            </a:r>
            <a:endParaRPr dirty="0"/>
          </a:p>
        </p:txBody>
      </p:sp>
      <p:sp>
        <p:nvSpPr>
          <p:cNvPr id="406" name="Google Shape;40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>
          <a:extLst>
            <a:ext uri="{FF2B5EF4-FFF2-40B4-BE49-F238E27FC236}">
              <a16:creationId xmlns:a16="http://schemas.microsoft.com/office/drawing/2014/main" id="{72056619-4BFA-D2FF-6A65-E5E646366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>
            <a:extLst>
              <a:ext uri="{FF2B5EF4-FFF2-40B4-BE49-F238E27FC236}">
                <a16:creationId xmlns:a16="http://schemas.microsoft.com/office/drawing/2014/main" id="{17E0DA93-0B58-23F6-719E-830403C3B9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PlusJakartaSans"/>
              </a:rPr>
              <a:t>Pixabay</a:t>
            </a:r>
            <a:r>
              <a:rPr lang="en-CA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https://www.pexels.com/photo/slice-grapefruit-209549/</a:t>
            </a:r>
            <a:endParaRPr dirty="0"/>
          </a:p>
        </p:txBody>
      </p:sp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D702545D-DAAE-F744-58E0-507CA836C4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1731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64A29270-E07E-BEC4-4609-1D84D741C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>
            <a:extLst>
              <a:ext uri="{FF2B5EF4-FFF2-40B4-BE49-F238E27FC236}">
                <a16:creationId xmlns:a16="http://schemas.microsoft.com/office/drawing/2014/main" id="{0D35F0AC-0667-01B3-7263-CC55608613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>
            <a:extLst>
              <a:ext uri="{FF2B5EF4-FFF2-40B4-BE49-F238E27FC236}">
                <a16:creationId xmlns:a16="http://schemas.microsoft.com/office/drawing/2014/main" id="{2B3EE3E3-F01A-19E0-FD61-7CA145D5BB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b="1"/>
              <a:t>Background</a:t>
            </a:r>
            <a:r>
              <a:rPr lang="en-CA"/>
              <a:t> </a:t>
            </a:r>
            <a:r>
              <a:rPr lang="en-CA" b="1"/>
              <a:t>Image Source: </a:t>
            </a:r>
            <a:r>
              <a:rPr lang="en-CA"/>
              <a:t>Robin Higgins at pixabay (https://pixabay.com/photos/thinking-person-person-thinking-2681494/)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5:notes">
            <a:extLst>
              <a:ext uri="{FF2B5EF4-FFF2-40B4-BE49-F238E27FC236}">
                <a16:creationId xmlns:a16="http://schemas.microsoft.com/office/drawing/2014/main" id="{AA5B99E8-4D53-A1D9-A959-2F6438101F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425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64A29270-E07E-BEC4-4609-1D84D741C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>
            <a:extLst>
              <a:ext uri="{FF2B5EF4-FFF2-40B4-BE49-F238E27FC236}">
                <a16:creationId xmlns:a16="http://schemas.microsoft.com/office/drawing/2014/main" id="{0D35F0AC-0667-01B3-7263-CC55608613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>
            <a:extLst>
              <a:ext uri="{FF2B5EF4-FFF2-40B4-BE49-F238E27FC236}">
                <a16:creationId xmlns:a16="http://schemas.microsoft.com/office/drawing/2014/main" id="{2B3EE3E3-F01A-19E0-FD61-7CA145D5BB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b="1"/>
              <a:t>Background</a:t>
            </a:r>
            <a:r>
              <a:rPr lang="en-CA"/>
              <a:t> </a:t>
            </a:r>
            <a:r>
              <a:rPr lang="en-CA" b="1"/>
              <a:t>Image Source: </a:t>
            </a:r>
            <a:r>
              <a:rPr lang="en-CA"/>
              <a:t>Robin Higgins at pixabay (https://pixabay.com/photos/thinking-person-person-thinking-2681494/)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5:notes">
            <a:extLst>
              <a:ext uri="{FF2B5EF4-FFF2-40B4-BE49-F238E27FC236}">
                <a16:creationId xmlns:a16="http://schemas.microsoft.com/office/drawing/2014/main" id="{AA5B99E8-4D53-A1D9-A959-2F6438101F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92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91F4C3B2-4662-A7EB-A4AF-68E8AEDA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>
            <a:extLst>
              <a:ext uri="{FF2B5EF4-FFF2-40B4-BE49-F238E27FC236}">
                <a16:creationId xmlns:a16="http://schemas.microsoft.com/office/drawing/2014/main" id="{D59C1433-0058-460C-F366-3077BC90FB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>
            <a:extLst>
              <a:ext uri="{FF2B5EF4-FFF2-40B4-BE49-F238E27FC236}">
                <a16:creationId xmlns:a16="http://schemas.microsoft.com/office/drawing/2014/main" id="{EEC03250-C3DF-ECB2-59BF-C40D37A764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:notes">
            <a:extLst>
              <a:ext uri="{FF2B5EF4-FFF2-40B4-BE49-F238E27FC236}">
                <a16:creationId xmlns:a16="http://schemas.microsoft.com/office/drawing/2014/main" id="{25AE9750-5F05-378D-2BF4-9C8F311F8E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523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C51AD97B-4116-5703-EB15-FC4844293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:notes">
            <a:extLst>
              <a:ext uri="{FF2B5EF4-FFF2-40B4-BE49-F238E27FC236}">
                <a16:creationId xmlns:a16="http://schemas.microsoft.com/office/drawing/2014/main" id="{EDFE9E11-AC39-14D5-620C-DEAEB6B414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38:notes">
            <a:extLst>
              <a:ext uri="{FF2B5EF4-FFF2-40B4-BE49-F238E27FC236}">
                <a16:creationId xmlns:a16="http://schemas.microsoft.com/office/drawing/2014/main" id="{6AE9BE89-9B4C-B245-7F5B-77A0953BCC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9608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421" name="Google Shape;42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82BF79C2-B522-04D1-CEB9-4AF8D7B4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>
            <a:extLst>
              <a:ext uri="{FF2B5EF4-FFF2-40B4-BE49-F238E27FC236}">
                <a16:creationId xmlns:a16="http://schemas.microsoft.com/office/drawing/2014/main" id="{C9F3FD97-50EB-0465-1B4E-671EE1002B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>
            <a:extLst>
              <a:ext uri="{FF2B5EF4-FFF2-40B4-BE49-F238E27FC236}">
                <a16:creationId xmlns:a16="http://schemas.microsoft.com/office/drawing/2014/main" id="{A6D431A3-29BE-59F6-0C60-DA0D82D5D3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b="1"/>
              <a:t>Background</a:t>
            </a:r>
            <a:r>
              <a:rPr lang="en-CA"/>
              <a:t> </a:t>
            </a:r>
            <a:r>
              <a:rPr lang="en-CA" b="1"/>
              <a:t>Image Source: </a:t>
            </a:r>
            <a:r>
              <a:rPr lang="en-CA"/>
              <a:t>Robin Higgins at pixabay (https://pixabay.com/photos/thinking-person-person-thinking-2681494/)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5:notes">
            <a:extLst>
              <a:ext uri="{FF2B5EF4-FFF2-40B4-BE49-F238E27FC236}">
                <a16:creationId xmlns:a16="http://schemas.microsoft.com/office/drawing/2014/main" id="{B898FEBF-F131-EE41-0664-40FE0E50E7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93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cottonbro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 studio: https://www.pexels.com/photo/photo-of-man-standing-in-the-middle-of-the-crowd-8088452/</a:t>
            </a:r>
            <a:endParaRPr dirty="0"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MART PRODUCTION: https://www.pexels.com/photo/technology-computer-head-health-7089020/</a:t>
            </a:r>
            <a:endParaRPr lang="en-CA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CA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dirty="0"/>
              <a:t>For a long time, psychologists were reluctant to think of behaviour addictions as gambling.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dirty="0"/>
              <a:t>To explain: what is dopamine? What is dopamine response and dopamine sensitization?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dirty="0"/>
              <a:t>Weinstein, “</a:t>
            </a:r>
            <a:r>
              <a:rPr lang="en-CA" b="0" i="0" dirty="0">
                <a:solidFill>
                  <a:srgbClr val="333333"/>
                </a:solidFill>
                <a:latin typeface="PT Serif"/>
                <a:ea typeface="PT Serif"/>
                <a:cs typeface="PT Serif"/>
                <a:sym typeface="PT Serif"/>
              </a:rPr>
              <a:t>Computer and Video Game Addiction—A Comparison between Game Users and Non-Game Users”, The American Journal of Drug and Alcohol Abuse (2010)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b="0" i="0" dirty="0">
                <a:solidFill>
                  <a:srgbClr val="333333"/>
                </a:solidFill>
                <a:latin typeface="PT Serif"/>
                <a:ea typeface="PT Serif"/>
                <a:cs typeface="PT Serif"/>
                <a:sym typeface="PT Serif"/>
              </a:rPr>
              <a:t>More recently, see </a:t>
            </a:r>
            <a:r>
              <a:rPr lang="en-CA" b="0" i="0" dirty="0" err="1">
                <a:solidFill>
                  <a:srgbClr val="333333"/>
                </a:solidFill>
                <a:latin typeface="PT Serif"/>
                <a:ea typeface="PT Serif"/>
                <a:cs typeface="PT Serif"/>
                <a:sym typeface="PT Serif"/>
              </a:rPr>
              <a:t>Kuss</a:t>
            </a:r>
            <a:r>
              <a:rPr lang="en-CA" b="0" i="0" dirty="0">
                <a:solidFill>
                  <a:srgbClr val="333333"/>
                </a:solidFill>
                <a:latin typeface="PT Serif"/>
                <a:ea typeface="PT Serif"/>
                <a:cs typeface="PT Serif"/>
                <a:sym typeface="PT Serif"/>
              </a:rPr>
              <a:t>, Pontes and Griffiths, </a:t>
            </a:r>
            <a:r>
              <a:rPr lang="en-CA" b="0" i="0" dirty="0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rPr>
              <a:t>Neurobiological Correlates in Internet Gaming Disorder: A Systematic Literature Review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b="0" i="0" dirty="0">
                <a:solidFill>
                  <a:srgbClr val="333333"/>
                </a:solidFill>
                <a:latin typeface="PT Serif"/>
                <a:ea typeface="PT Serif"/>
                <a:cs typeface="PT Serif"/>
                <a:sym typeface="PT Serif"/>
              </a:rPr>
              <a:t>(https://www.frontiersin.org/articles/10.3389/fpsyt.2018.00166/full)</a:t>
            </a:r>
            <a:endParaRPr b="0" dirty="0"/>
          </a:p>
        </p:txBody>
      </p:sp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/>
              <a:t>Taken from Wikipedia (fair use)</a:t>
            </a:r>
            <a:endParaRPr dirty="0"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82BF79C2-B522-04D1-CEB9-4AF8D7B4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>
            <a:extLst>
              <a:ext uri="{FF2B5EF4-FFF2-40B4-BE49-F238E27FC236}">
                <a16:creationId xmlns:a16="http://schemas.microsoft.com/office/drawing/2014/main" id="{C9F3FD97-50EB-0465-1B4E-671EE1002B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>
            <a:extLst>
              <a:ext uri="{FF2B5EF4-FFF2-40B4-BE49-F238E27FC236}">
                <a16:creationId xmlns:a16="http://schemas.microsoft.com/office/drawing/2014/main" id="{A6D431A3-29BE-59F6-0C60-DA0D82D5D3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b="1"/>
              <a:t>Background</a:t>
            </a:r>
            <a:r>
              <a:rPr lang="en-CA"/>
              <a:t> </a:t>
            </a:r>
            <a:r>
              <a:rPr lang="en-CA" b="1"/>
              <a:t>Image Source: </a:t>
            </a:r>
            <a:r>
              <a:rPr lang="en-CA"/>
              <a:t>Robin Higgins at pixabay (https://pixabay.com/photos/thinking-person-person-thinking-2681494/)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5:notes">
            <a:extLst>
              <a:ext uri="{FF2B5EF4-FFF2-40B4-BE49-F238E27FC236}">
                <a16:creationId xmlns:a16="http://schemas.microsoft.com/office/drawing/2014/main" id="{B898FEBF-F131-EE41-0664-40FE0E50E7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10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" y="-180875"/>
            <a:ext cx="12191949" cy="81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207000" y="4161750"/>
            <a:ext cx="5985000" cy="3795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CA" sz="4400" b="0" i="0" u="none" strike="noStrike" cap="none" dirty="0">
                <a:solidFill>
                  <a:srgbClr val="FFFFFF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  <a:t>Embedded Ethics:</a:t>
            </a:r>
            <a:br>
              <a:rPr lang="en-CA" sz="4400" b="0" i="0" u="none" strike="noStrike" cap="none" dirty="0">
                <a:latin typeface="Bierstadt" panose="020B0004020202020204" pitchFamily="34" charset="0"/>
                <a:ea typeface="Alfa Slab One"/>
                <a:cs typeface="Alfa Slab One"/>
              </a:rPr>
            </a:br>
            <a:br>
              <a:rPr lang="en-CA" sz="4400" b="0" i="0" u="none" strike="noStrike" cap="none" dirty="0">
                <a:latin typeface="Bierstadt" panose="020B0004020202020204" pitchFamily="34" charset="0"/>
                <a:ea typeface="Alfa Slab One"/>
                <a:cs typeface="Alfa Slab One"/>
              </a:rPr>
            </a:br>
            <a:r>
              <a:rPr lang="en-CA" sz="4400" b="0" i="0" u="none" strike="noStrike" cap="none" dirty="0">
                <a:solidFill>
                  <a:srgbClr val="F0611A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  <a:t>The Ethics of Computer Game Design</a:t>
            </a:r>
            <a:endParaRPr sz="4400" b="0" i="0" u="none" strike="noStrike" cap="none" dirty="0">
              <a:solidFill>
                <a:srgbClr val="F0611A"/>
              </a:solidFill>
              <a:latin typeface="Bierstadt" panose="020B0004020202020204" pitchFamily="34" charset="0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848468" y="450050"/>
            <a:ext cx="7679005" cy="81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4000" dirty="0">
                <a:solidFill>
                  <a:srgbClr val="002060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  <a:t>To sum up so far: </a:t>
            </a:r>
            <a:endParaRPr lang="en-US" sz="4000" dirty="0">
              <a:solidFill>
                <a:srgbClr val="002060"/>
              </a:solidFill>
              <a:latin typeface="Bierstadt" panose="020B0004020202020204" pitchFamily="34" charset="0"/>
              <a:ea typeface="Alfa Slab One"/>
              <a:cs typeface="Alfa Slab One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32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latin typeface="Bierstadt" panose="020B0004020202020204" pitchFamily="34" charset="0"/>
              <a:ea typeface="Garamond"/>
              <a:cs typeface="Garamo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8F77B-3FE6-53DB-916D-C92094FA1949}"/>
              </a:ext>
            </a:extLst>
          </p:cNvPr>
          <p:cNvSpPr txBox="1"/>
          <p:nvPr/>
        </p:nvSpPr>
        <p:spPr>
          <a:xfrm>
            <a:off x="977777" y="2523837"/>
            <a:ext cx="238426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ierstadt" panose="020B0004020202020204" pitchFamily="34" charset="0"/>
              </a:rPr>
              <a:t>Ludology techniques</a:t>
            </a:r>
          </a:p>
          <a:p>
            <a:pPr algn="ctr"/>
            <a:endParaRPr lang="en-CA" sz="2800" dirty="0">
              <a:latin typeface="Bierstadt" panose="020B0004020202020204" pitchFamily="34" charset="0"/>
            </a:endParaRPr>
          </a:p>
          <a:p>
            <a:pPr algn="ctr"/>
            <a:r>
              <a:rPr lang="en-CA" sz="2800" dirty="0">
                <a:solidFill>
                  <a:srgbClr val="FF0000"/>
                </a:solidFill>
                <a:latin typeface="Bierstadt" panose="020B0004020202020204" pitchFamily="34" charset="0"/>
              </a:rPr>
              <a:t>Immersion</a:t>
            </a:r>
          </a:p>
          <a:p>
            <a:pPr algn="ctr"/>
            <a:r>
              <a:rPr lang="en-CA" sz="2800" dirty="0">
                <a:solidFill>
                  <a:srgbClr val="FF0000"/>
                </a:solidFill>
                <a:latin typeface="Bierstadt" panose="020B0004020202020204" pitchFamily="34" charset="0"/>
              </a:rPr>
              <a:t>Stimulation</a:t>
            </a:r>
          </a:p>
          <a:p>
            <a:pPr algn="ctr"/>
            <a:r>
              <a:rPr lang="en-CA" sz="2800" dirty="0">
                <a:solidFill>
                  <a:srgbClr val="FF0000"/>
                </a:solidFill>
                <a:latin typeface="Bierstadt" panose="020B0004020202020204" pitchFamily="34" charset="0"/>
              </a:rPr>
              <a:t>Randomness of Rewards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0D503-6DF2-281F-E516-9829FEA4A385}"/>
              </a:ext>
            </a:extLst>
          </p:cNvPr>
          <p:cNvSpPr txBox="1"/>
          <p:nvPr/>
        </p:nvSpPr>
        <p:spPr>
          <a:xfrm>
            <a:off x="4849090" y="1661863"/>
            <a:ext cx="2613890" cy="1384995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ierstadt" panose="020B0004020202020204" pitchFamily="34" charset="0"/>
              </a:rPr>
              <a:t>Fun </a:t>
            </a:r>
          </a:p>
          <a:p>
            <a:pPr algn="ctr"/>
            <a:r>
              <a:rPr lang="en-CA" sz="2800" dirty="0">
                <a:latin typeface="Bierstadt" panose="020B0004020202020204" pitchFamily="34" charset="0"/>
              </a:rPr>
              <a:t>(for most people)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9D6C9-4CFD-2EF8-1F03-3FCB8260E241}"/>
              </a:ext>
            </a:extLst>
          </p:cNvPr>
          <p:cNvSpPr txBox="1"/>
          <p:nvPr/>
        </p:nvSpPr>
        <p:spPr>
          <a:xfrm>
            <a:off x="4849090" y="4653555"/>
            <a:ext cx="2613890" cy="1384995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ierstadt" panose="020B0004020202020204" pitchFamily="34" charset="0"/>
              </a:rPr>
              <a:t>Addictiveness</a:t>
            </a:r>
          </a:p>
          <a:p>
            <a:pPr algn="ctr"/>
            <a:r>
              <a:rPr lang="en-CA" sz="2800" dirty="0">
                <a:latin typeface="Bierstadt" panose="020B0004020202020204" pitchFamily="34" charset="0"/>
              </a:rPr>
              <a:t>(for some people)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A7AA85-397D-4926-2CA7-13B8904358FD}"/>
              </a:ext>
            </a:extLst>
          </p:cNvPr>
          <p:cNvCxnSpPr/>
          <p:nvPr/>
        </p:nvCxnSpPr>
        <p:spPr>
          <a:xfrm>
            <a:off x="3639127" y="4156364"/>
            <a:ext cx="868218" cy="11822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C0087F-DE6E-6388-8A54-9CF7A6E13685}"/>
              </a:ext>
            </a:extLst>
          </p:cNvPr>
          <p:cNvCxnSpPr>
            <a:cxnSpLocks/>
          </p:cNvCxnSpPr>
          <p:nvPr/>
        </p:nvCxnSpPr>
        <p:spPr>
          <a:xfrm flipV="1">
            <a:off x="3641178" y="2354360"/>
            <a:ext cx="1002661" cy="9882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5282F7-E6AC-BD50-42DB-0480984B7559}"/>
              </a:ext>
            </a:extLst>
          </p:cNvPr>
          <p:cNvCxnSpPr>
            <a:cxnSpLocks/>
          </p:cNvCxnSpPr>
          <p:nvPr/>
        </p:nvCxnSpPr>
        <p:spPr>
          <a:xfrm>
            <a:off x="7728527" y="5338618"/>
            <a:ext cx="1360055" cy="743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01A6D0D-D6AE-AD93-E85F-01A2345E53B3}"/>
              </a:ext>
            </a:extLst>
          </p:cNvPr>
          <p:cNvSpPr txBox="1"/>
          <p:nvPr/>
        </p:nvSpPr>
        <p:spPr>
          <a:xfrm>
            <a:off x="9222508" y="5077008"/>
            <a:ext cx="1991715" cy="5232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Bierstadt" panose="020B0004020202020204" pitchFamily="34" charset="0"/>
              </a:rPr>
              <a:t>Harm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9000"/>
          </a:schemeClr>
        </a:solidFill>
        <a:effectLst/>
      </p:bgPr>
    </p:bg>
    <p:spTree>
      <p:nvGrpSpPr>
        <p:cNvPr id="1" name="Shape 78">
          <a:extLst>
            <a:ext uri="{FF2B5EF4-FFF2-40B4-BE49-F238E27FC236}">
              <a16:creationId xmlns:a16="http://schemas.microsoft.com/office/drawing/2014/main" id="{E10062EC-99AF-CC36-6D5A-4785709DE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>
            <a:extLst>
              <a:ext uri="{FF2B5EF4-FFF2-40B4-BE49-F238E27FC236}">
                <a16:creationId xmlns:a16="http://schemas.microsoft.com/office/drawing/2014/main" id="{C03837F8-5E5F-6196-0C9D-2D24C60DA5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CA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56C3F751-AA19-4BD6-6B29-AF947CC92C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67880" y="2421659"/>
            <a:ext cx="4355370" cy="224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88"/>
              <a:buNone/>
            </a:pPr>
            <a:r>
              <a:rPr lang="en-CA" sz="4000" dirty="0">
                <a:solidFill>
                  <a:schemeClr val="tx1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Part 2:</a:t>
            </a:r>
            <a:endParaRPr lang="en-US" sz="4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endParaRPr sz="4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88"/>
              <a:buNone/>
            </a:pPr>
            <a:r>
              <a:rPr lang="en-CA" sz="4000" dirty="0">
                <a:solidFill>
                  <a:srgbClr val="FF0000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Value Trade-offs: Fun vs Addiction</a:t>
            </a:r>
            <a:endParaRPr sz="4000" dirty="0">
              <a:solidFill>
                <a:srgbClr val="FF0000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358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Garamond"/>
              <a:cs typeface="Garamond"/>
            </a:endParaRPr>
          </a:p>
        </p:txBody>
      </p:sp>
      <p:pic>
        <p:nvPicPr>
          <p:cNvPr id="2" name="Picture 1" descr="A wooden sign post with a snowy mountain in the background&#10;&#10;Description automatically generated">
            <a:extLst>
              <a:ext uri="{FF2B5EF4-FFF2-40B4-BE49-F238E27FC236}">
                <a16:creationId xmlns:a16="http://schemas.microsoft.com/office/drawing/2014/main" id="{4C5A7E18-9EAE-C099-10E7-CE3CCA1F20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1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8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>
          <a:extLst>
            <a:ext uri="{FF2B5EF4-FFF2-40B4-BE49-F238E27FC236}">
              <a16:creationId xmlns:a16="http://schemas.microsoft.com/office/drawing/2014/main" id="{198F2BA7-5944-7E90-837E-4A837021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>
            <a:extLst>
              <a:ext uri="{FF2B5EF4-FFF2-40B4-BE49-F238E27FC236}">
                <a16:creationId xmlns:a16="http://schemas.microsoft.com/office/drawing/2014/main" id="{A134A3C6-3054-CDC5-BB7E-0E5B1439AE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  <p:sp>
        <p:nvSpPr>
          <p:cNvPr id="212" name="Google Shape;212;p34">
            <a:extLst>
              <a:ext uri="{FF2B5EF4-FFF2-40B4-BE49-F238E27FC236}">
                <a16:creationId xmlns:a16="http://schemas.microsoft.com/office/drawing/2014/main" id="{FF7A820D-3596-2664-4F08-708AFF46D8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5547" y="570371"/>
            <a:ext cx="99009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Consider the following argument: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Computer games can cause addiction in some people.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90859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1145547" y="570371"/>
            <a:ext cx="99009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Consider the following argument: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Computer games can cause addiction in some people.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Addiction is harmful.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381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>
          <a:extLst>
            <a:ext uri="{FF2B5EF4-FFF2-40B4-BE49-F238E27FC236}">
              <a16:creationId xmlns:a16="http://schemas.microsoft.com/office/drawing/2014/main" id="{16E6C5E8-9F20-8097-C635-96AC1485E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>
            <a:extLst>
              <a:ext uri="{FF2B5EF4-FFF2-40B4-BE49-F238E27FC236}">
                <a16:creationId xmlns:a16="http://schemas.microsoft.com/office/drawing/2014/main" id="{4CBFD4E9-EC72-CC79-8ABA-B941E43A8B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  <p:sp>
        <p:nvSpPr>
          <p:cNvPr id="212" name="Google Shape;212;p34">
            <a:extLst>
              <a:ext uri="{FF2B5EF4-FFF2-40B4-BE49-F238E27FC236}">
                <a16:creationId xmlns:a16="http://schemas.microsoft.com/office/drawing/2014/main" id="{429A8C2A-287E-C854-F0D9-F6221FF34E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5547" y="570371"/>
            <a:ext cx="99009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Consider the following argument: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Computer games can cause addiction in some people.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Addiction is harmful.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We shouldn’t cause harm to others.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6252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>
          <a:extLst>
            <a:ext uri="{FF2B5EF4-FFF2-40B4-BE49-F238E27FC236}">
              <a16:creationId xmlns:a16="http://schemas.microsoft.com/office/drawing/2014/main" id="{9809A3F8-83AD-2F97-AABC-8F8179E17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>
            <a:extLst>
              <a:ext uri="{FF2B5EF4-FFF2-40B4-BE49-F238E27FC236}">
                <a16:creationId xmlns:a16="http://schemas.microsoft.com/office/drawing/2014/main" id="{C7DDA64D-978B-3C02-7333-381AADF5A4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  <p:sp>
        <p:nvSpPr>
          <p:cNvPr id="212" name="Google Shape;212;p34">
            <a:extLst>
              <a:ext uri="{FF2B5EF4-FFF2-40B4-BE49-F238E27FC236}">
                <a16:creationId xmlns:a16="http://schemas.microsoft.com/office/drawing/2014/main" id="{4B1BDE29-B09C-2BA3-25C2-FAFA57D781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5547" y="570371"/>
            <a:ext cx="99009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Consider the following argument: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Computer games can cause addiction in some people.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Addiction is harmful.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We shouldn’t cause harm to others.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indent="-476250">
              <a:spcBef>
                <a:spcPts val="0"/>
              </a:spcBef>
              <a:buClrTx/>
              <a:buSzPct val="100000"/>
              <a:buFont typeface="Proxima Nova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Someone who makes something is responsible for the harms that it creates.</a:t>
            </a:r>
            <a:endParaRPr lang="en-US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3433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>
          <a:extLst>
            <a:ext uri="{FF2B5EF4-FFF2-40B4-BE49-F238E27FC236}">
              <a16:creationId xmlns:a16="http://schemas.microsoft.com/office/drawing/2014/main" id="{AEB5D323-CB16-05C0-3245-EAB214D7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>
            <a:extLst>
              <a:ext uri="{FF2B5EF4-FFF2-40B4-BE49-F238E27FC236}">
                <a16:creationId xmlns:a16="http://schemas.microsoft.com/office/drawing/2014/main" id="{9DF06537-67DC-D5F2-2028-9D0FB3F332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  <p:sp>
        <p:nvSpPr>
          <p:cNvPr id="212" name="Google Shape;212;p34">
            <a:extLst>
              <a:ext uri="{FF2B5EF4-FFF2-40B4-BE49-F238E27FC236}">
                <a16:creationId xmlns:a16="http://schemas.microsoft.com/office/drawing/2014/main" id="{9075F2BC-C7E4-F931-39B3-7E46FE94B7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5547" y="570371"/>
            <a:ext cx="9900900" cy="3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Consider the following argument: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Computer games can cause addiction in some people.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Addiction is harmful.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lvl="0" indent="-476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Proxima Nova"/>
              <a:buAutoNum type="arabicPeriod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We shouldn’t cause harm to others.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14350" indent="-476250">
              <a:spcBef>
                <a:spcPts val="0"/>
              </a:spcBef>
              <a:buClrTx/>
              <a:buSzPct val="100000"/>
              <a:buFont typeface="Proxima Nova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Someone who makes something is responsible for the harms that it creates.</a:t>
            </a:r>
            <a:endParaRPr lang="en-US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Conclusion: we shouldn’t make computer games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2432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Q1) Do you agree with the </a:t>
            </a:r>
            <a:r>
              <a:rPr lang="en-CA" sz="3200" b="1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conclusion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of this argument? If not, what is mistaken about the argument? Is it one of the premises, or the argument itself?</a:t>
            </a:r>
            <a:endParaRPr lang="en-US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Q2) If it is one of the </a:t>
            </a:r>
            <a:r>
              <a:rPr lang="en-CA" sz="3200" b="1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premises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, how would you rewrite that premise so that it is now true? What revised conclusion would that lead to? 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20" name="Google Shape;22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  <p:sp>
        <p:nvSpPr>
          <p:cNvPr id="249" name="Google Shape;249;p39"/>
          <p:cNvSpPr txBox="1"/>
          <p:nvPr/>
        </p:nvSpPr>
        <p:spPr>
          <a:xfrm>
            <a:off x="467400" y="707375"/>
            <a:ext cx="44109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61"/>
              <a:buFont typeface="Arial"/>
              <a:buNone/>
            </a:pPr>
            <a:r>
              <a:rPr lang="en-CA" sz="32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Distributive justice: 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the ethics of distributing benefits and harms</a:t>
            </a:r>
            <a:endParaRPr sz="3200" b="0" i="0" u="none" strike="noStrike" cap="none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39"/>
          <p:cNvSpPr/>
          <p:nvPr/>
        </p:nvSpPr>
        <p:spPr>
          <a:xfrm>
            <a:off x="1096275" y="6055360"/>
            <a:ext cx="214187" cy="18293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9"/>
          <p:cNvSpPr/>
          <p:nvPr/>
        </p:nvSpPr>
        <p:spPr>
          <a:xfrm>
            <a:off x="2460573" y="6037716"/>
            <a:ext cx="214187" cy="18293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3867588" y="6055360"/>
            <a:ext cx="214187" cy="18293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6478049" y="6055360"/>
            <a:ext cx="214187" cy="18293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9"/>
          <p:cNvSpPr/>
          <p:nvPr/>
        </p:nvSpPr>
        <p:spPr>
          <a:xfrm>
            <a:off x="7970620" y="6055360"/>
            <a:ext cx="214187" cy="18293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9647190" y="5948979"/>
            <a:ext cx="214187" cy="182934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9"/>
          <p:cNvSpPr/>
          <p:nvPr/>
        </p:nvSpPr>
        <p:spPr>
          <a:xfrm>
            <a:off x="4878451" y="6037716"/>
            <a:ext cx="214187" cy="182934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9"/>
          <p:cNvSpPr/>
          <p:nvPr/>
        </p:nvSpPr>
        <p:spPr>
          <a:xfrm>
            <a:off x="5152057" y="6037716"/>
            <a:ext cx="214187" cy="182934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9"/>
          <p:cNvSpPr/>
          <p:nvPr/>
        </p:nvSpPr>
        <p:spPr>
          <a:xfrm>
            <a:off x="5467186" y="6050124"/>
            <a:ext cx="214187" cy="182934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4951693" y="6327405"/>
            <a:ext cx="214187" cy="182934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5314617" y="6361276"/>
            <a:ext cx="214187" cy="182934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841094" y="4363765"/>
            <a:ext cx="710400" cy="1070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990634" y="4064826"/>
            <a:ext cx="411300" cy="44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990634" y="3992526"/>
            <a:ext cx="411300" cy="443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9"/>
          <p:cNvSpPr/>
          <p:nvPr/>
        </p:nvSpPr>
        <p:spPr>
          <a:xfrm>
            <a:off x="990644" y="4625215"/>
            <a:ext cx="411300" cy="1070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9"/>
          <p:cNvSpPr/>
          <p:nvPr/>
        </p:nvSpPr>
        <p:spPr>
          <a:xfrm>
            <a:off x="2257193" y="4436065"/>
            <a:ext cx="710400" cy="1070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9"/>
          <p:cNvSpPr/>
          <p:nvPr/>
        </p:nvSpPr>
        <p:spPr>
          <a:xfrm>
            <a:off x="2406733" y="4137126"/>
            <a:ext cx="411300" cy="44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2406733" y="4064826"/>
            <a:ext cx="411300" cy="443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2406743" y="4697515"/>
            <a:ext cx="411300" cy="1070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9"/>
          <p:cNvSpPr/>
          <p:nvPr/>
        </p:nvSpPr>
        <p:spPr>
          <a:xfrm>
            <a:off x="3637471" y="4436065"/>
            <a:ext cx="710400" cy="1070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9"/>
          <p:cNvSpPr/>
          <p:nvPr/>
        </p:nvSpPr>
        <p:spPr>
          <a:xfrm>
            <a:off x="3787011" y="4137126"/>
            <a:ext cx="411300" cy="44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9"/>
          <p:cNvSpPr/>
          <p:nvPr/>
        </p:nvSpPr>
        <p:spPr>
          <a:xfrm>
            <a:off x="3787011" y="4064826"/>
            <a:ext cx="411300" cy="443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3787021" y="4697515"/>
            <a:ext cx="411300" cy="1070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4935595" y="4436065"/>
            <a:ext cx="710400" cy="1070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5085135" y="4137126"/>
            <a:ext cx="411300" cy="44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9"/>
          <p:cNvSpPr/>
          <p:nvPr/>
        </p:nvSpPr>
        <p:spPr>
          <a:xfrm>
            <a:off x="5085135" y="4064826"/>
            <a:ext cx="411300" cy="443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9"/>
          <p:cNvSpPr/>
          <p:nvPr/>
        </p:nvSpPr>
        <p:spPr>
          <a:xfrm>
            <a:off x="5085145" y="4697515"/>
            <a:ext cx="411300" cy="1070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9"/>
          <p:cNvSpPr/>
          <p:nvPr/>
        </p:nvSpPr>
        <p:spPr>
          <a:xfrm>
            <a:off x="6233709" y="4436065"/>
            <a:ext cx="710400" cy="1070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9"/>
          <p:cNvSpPr/>
          <p:nvPr/>
        </p:nvSpPr>
        <p:spPr>
          <a:xfrm>
            <a:off x="6383249" y="4137126"/>
            <a:ext cx="411300" cy="44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9"/>
          <p:cNvSpPr/>
          <p:nvPr/>
        </p:nvSpPr>
        <p:spPr>
          <a:xfrm>
            <a:off x="6383249" y="4064826"/>
            <a:ext cx="411300" cy="443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9"/>
          <p:cNvSpPr/>
          <p:nvPr/>
        </p:nvSpPr>
        <p:spPr>
          <a:xfrm>
            <a:off x="6383259" y="4697515"/>
            <a:ext cx="411300" cy="1070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9"/>
          <p:cNvSpPr/>
          <p:nvPr/>
        </p:nvSpPr>
        <p:spPr>
          <a:xfrm>
            <a:off x="7682946" y="4422303"/>
            <a:ext cx="710400" cy="1070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9"/>
          <p:cNvSpPr/>
          <p:nvPr/>
        </p:nvSpPr>
        <p:spPr>
          <a:xfrm>
            <a:off x="7832486" y="4123364"/>
            <a:ext cx="411300" cy="44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9"/>
          <p:cNvSpPr/>
          <p:nvPr/>
        </p:nvSpPr>
        <p:spPr>
          <a:xfrm>
            <a:off x="7832486" y="4051064"/>
            <a:ext cx="411300" cy="443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9"/>
          <p:cNvSpPr/>
          <p:nvPr/>
        </p:nvSpPr>
        <p:spPr>
          <a:xfrm>
            <a:off x="7832496" y="4683753"/>
            <a:ext cx="411300" cy="1070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9"/>
          <p:cNvSpPr/>
          <p:nvPr/>
        </p:nvSpPr>
        <p:spPr>
          <a:xfrm>
            <a:off x="9405557" y="4340759"/>
            <a:ext cx="710400" cy="1070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9"/>
          <p:cNvSpPr/>
          <p:nvPr/>
        </p:nvSpPr>
        <p:spPr>
          <a:xfrm>
            <a:off x="9555097" y="4041820"/>
            <a:ext cx="411300" cy="44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9"/>
          <p:cNvSpPr/>
          <p:nvPr/>
        </p:nvSpPr>
        <p:spPr>
          <a:xfrm>
            <a:off x="9555097" y="3969520"/>
            <a:ext cx="411300" cy="4437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9555107" y="4602209"/>
            <a:ext cx="411300" cy="1070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9"/>
          <p:cNvSpPr/>
          <p:nvPr/>
        </p:nvSpPr>
        <p:spPr>
          <a:xfrm>
            <a:off x="5326173" y="727204"/>
            <a:ext cx="710400" cy="10707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9"/>
          <p:cNvSpPr/>
          <p:nvPr/>
        </p:nvSpPr>
        <p:spPr>
          <a:xfrm>
            <a:off x="5475713" y="428265"/>
            <a:ext cx="411300" cy="443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9"/>
          <p:cNvSpPr/>
          <p:nvPr/>
        </p:nvSpPr>
        <p:spPr>
          <a:xfrm>
            <a:off x="5475713" y="355965"/>
            <a:ext cx="411300" cy="4437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5475723" y="988654"/>
            <a:ext cx="411300" cy="1070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9"/>
          <p:cNvSpPr/>
          <p:nvPr/>
        </p:nvSpPr>
        <p:spPr>
          <a:xfrm>
            <a:off x="6591369" y="688934"/>
            <a:ext cx="592602" cy="680484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39"/>
          <p:cNvCxnSpPr/>
          <p:nvPr/>
        </p:nvCxnSpPr>
        <p:spPr>
          <a:xfrm rot="10800000" flipH="1">
            <a:off x="5984410" y="893135"/>
            <a:ext cx="344089" cy="136041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39"/>
          <p:cNvCxnSpPr/>
          <p:nvPr/>
        </p:nvCxnSpPr>
        <p:spPr>
          <a:xfrm>
            <a:off x="5713952" y="1219932"/>
            <a:ext cx="493373" cy="37784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7" name="Google Shape;297;p39"/>
          <p:cNvSpPr/>
          <p:nvPr/>
        </p:nvSpPr>
        <p:spPr>
          <a:xfrm>
            <a:off x="6641868" y="766496"/>
            <a:ext cx="482853" cy="48909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9"/>
          <p:cNvSpPr/>
          <p:nvPr/>
        </p:nvSpPr>
        <p:spPr>
          <a:xfrm>
            <a:off x="5424531" y="2359405"/>
            <a:ext cx="1410769" cy="95582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6317728" y="1429105"/>
            <a:ext cx="1083629" cy="383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68D6F020-C893-FA1A-F952-4169BA49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 descr="A picture containing person&#10;&#10;Description automatically generated">
            <a:extLst>
              <a:ext uri="{FF2B5EF4-FFF2-40B4-BE49-F238E27FC236}">
                <a16:creationId xmlns:a16="http://schemas.microsoft.com/office/drawing/2014/main" id="{E9C68E7E-B44E-D1A5-F534-E22E709FFDF1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6309339" y="-51819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0" name="Google Shape;240;p38">
            <a:extLst>
              <a:ext uri="{FF2B5EF4-FFF2-40B4-BE49-F238E27FC236}">
                <a16:creationId xmlns:a16="http://schemas.microsoft.com/office/drawing/2014/main" id="{788A44C4-D95B-0039-56C3-369EBB16C5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900" y="264731"/>
            <a:ext cx="48660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CA" sz="40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Discussion Question</a:t>
            </a:r>
            <a:endParaRPr lang="en-US" sz="4000" dirty="0">
              <a:solidFill>
                <a:srgbClr val="FF5722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</p:txBody>
      </p:sp>
      <p:sp>
        <p:nvSpPr>
          <p:cNvPr id="242" name="Google Shape;242;p38">
            <a:extLst>
              <a:ext uri="{FF2B5EF4-FFF2-40B4-BE49-F238E27FC236}">
                <a16:creationId xmlns:a16="http://schemas.microsoft.com/office/drawing/2014/main" id="{7C0A7F86-57B1-4B54-DFCB-60C6FCD6A5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  <p:sp>
        <p:nvSpPr>
          <p:cNvPr id="243" name="Google Shape;243;p38">
            <a:extLst>
              <a:ext uri="{FF2B5EF4-FFF2-40B4-BE49-F238E27FC236}">
                <a16:creationId xmlns:a16="http://schemas.microsoft.com/office/drawing/2014/main" id="{1E1E913F-9324-32AB-0F04-94CEAA899F32}"/>
              </a:ext>
            </a:extLst>
          </p:cNvPr>
          <p:cNvSpPr txBox="1"/>
          <p:nvPr/>
        </p:nvSpPr>
        <p:spPr>
          <a:xfrm>
            <a:off x="481294" y="1423257"/>
            <a:ext cx="6093900" cy="319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What are some </a:t>
            </a:r>
            <a:r>
              <a:rPr lang="en-CA" sz="32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other</a:t>
            </a: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product or  services (beside computer games) that provide benefits to many people but significant harms to a few people?</a:t>
            </a:r>
            <a:endParaRPr sz="32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85750" marR="0" lvl="0" indent="-133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678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9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7267880" y="2421659"/>
            <a:ext cx="4355370" cy="224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88"/>
              <a:buNone/>
            </a:pPr>
            <a:r>
              <a:rPr lang="en-CA" sz="4000" dirty="0">
                <a:solidFill>
                  <a:schemeClr val="tx1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Part 1:</a:t>
            </a:r>
            <a:endParaRPr lang="en-US" sz="4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endParaRPr sz="4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88"/>
              <a:buNone/>
            </a:pPr>
            <a:r>
              <a:rPr lang="en-CA" sz="4000" dirty="0">
                <a:solidFill>
                  <a:srgbClr val="FF0000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Fun and Addiction</a:t>
            </a:r>
            <a:endParaRPr sz="4000" dirty="0">
              <a:solidFill>
                <a:srgbClr val="FF0000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358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Garamond"/>
              <a:cs typeface="Garamond"/>
            </a:endParaRPr>
          </a:p>
        </p:txBody>
      </p:sp>
      <p:pic>
        <p:nvPicPr>
          <p:cNvPr id="2" name="Picture 1" descr="A wooden sign post with a snowy mountain in the background&#10;&#10;Description automatically generated">
            <a:extLst>
              <a:ext uri="{FF2B5EF4-FFF2-40B4-BE49-F238E27FC236}">
                <a16:creationId xmlns:a16="http://schemas.microsoft.com/office/drawing/2014/main" id="{EC40B588-431B-1404-DF29-1BDC27E278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116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27B28276-32AF-8218-661F-725FE290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>
            <a:extLst>
              <a:ext uri="{FF2B5EF4-FFF2-40B4-BE49-F238E27FC236}">
                <a16:creationId xmlns:a16="http://schemas.microsoft.com/office/drawing/2014/main" id="{53F8ADA4-8AD3-B2E2-84E0-710458E6C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</p:txBody>
      </p:sp>
      <p:sp>
        <p:nvSpPr>
          <p:cNvPr id="219" name="Google Shape;219;p35">
            <a:extLst>
              <a:ext uri="{FF2B5EF4-FFF2-40B4-BE49-F238E27FC236}">
                <a16:creationId xmlns:a16="http://schemas.microsoft.com/office/drawing/2014/main" id="{23BEBF6E-E620-5E4B-A83B-DC3408D5F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Some possible principles for your consideration: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[You don’t have to endorse these principles, and you might think that they aren’t demanding enough! They are just to get you thinking…]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20" name="Google Shape;220;p35">
            <a:extLst>
              <a:ext uri="{FF2B5EF4-FFF2-40B4-BE49-F238E27FC236}">
                <a16:creationId xmlns:a16="http://schemas.microsoft.com/office/drawing/2014/main" id="{EF0D8F4D-4275-32F3-75E4-4764A9418C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851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27B28276-32AF-8218-661F-725FE290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>
            <a:extLst>
              <a:ext uri="{FF2B5EF4-FFF2-40B4-BE49-F238E27FC236}">
                <a16:creationId xmlns:a16="http://schemas.microsoft.com/office/drawing/2014/main" id="{53F8ADA4-8AD3-B2E2-84E0-710458E6C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</p:txBody>
      </p:sp>
      <p:sp>
        <p:nvSpPr>
          <p:cNvPr id="219" name="Google Shape;219;p35">
            <a:extLst>
              <a:ext uri="{FF2B5EF4-FFF2-40B4-BE49-F238E27FC236}">
                <a16:creationId xmlns:a16="http://schemas.microsoft.com/office/drawing/2014/main" id="{23BEBF6E-E620-5E4B-A83B-DC3408D5F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Some possible principles for your consideration: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[You don’t have to endorse these principles, and you might think that they aren’t demanding enough! They are just to get you thinking…]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AutoNum type="arabicParenR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You should never use ludology techniques </a:t>
            </a:r>
            <a:r>
              <a:rPr lang="en-CA" sz="32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just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to increase addictiveness.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20" name="Google Shape;220;p35">
            <a:extLst>
              <a:ext uri="{FF2B5EF4-FFF2-40B4-BE49-F238E27FC236}">
                <a16:creationId xmlns:a16="http://schemas.microsoft.com/office/drawing/2014/main" id="{EF0D8F4D-4275-32F3-75E4-4764A9418C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994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27B28276-32AF-8218-661F-725FE290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>
            <a:extLst>
              <a:ext uri="{FF2B5EF4-FFF2-40B4-BE49-F238E27FC236}">
                <a16:creationId xmlns:a16="http://schemas.microsoft.com/office/drawing/2014/main" id="{53F8ADA4-8AD3-B2E2-84E0-710458E6C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</p:txBody>
      </p:sp>
      <p:sp>
        <p:nvSpPr>
          <p:cNvPr id="219" name="Google Shape;219;p35">
            <a:extLst>
              <a:ext uri="{FF2B5EF4-FFF2-40B4-BE49-F238E27FC236}">
                <a16:creationId xmlns:a16="http://schemas.microsoft.com/office/drawing/2014/main" id="{23BEBF6E-E620-5E4B-A83B-DC3408D5F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Some possible principles for your consideration: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[You don’t have to endorse these principles, and you might think that they aren’t demanding enough! They are just to get you thinking…]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AutoNum type="arabicParenR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You should never use ludology techniques </a:t>
            </a:r>
            <a:r>
              <a:rPr lang="en-CA" sz="32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just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to increase addictiveness.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AutoNum type="arabicParenR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The total benefits of using ludology techniques should outweigh the total harms.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20" name="Google Shape;220;p35">
            <a:extLst>
              <a:ext uri="{FF2B5EF4-FFF2-40B4-BE49-F238E27FC236}">
                <a16:creationId xmlns:a16="http://schemas.microsoft.com/office/drawing/2014/main" id="{EF0D8F4D-4275-32F3-75E4-4764A9418C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89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27B28276-32AF-8218-661F-725FE290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>
            <a:extLst>
              <a:ext uri="{FF2B5EF4-FFF2-40B4-BE49-F238E27FC236}">
                <a16:creationId xmlns:a16="http://schemas.microsoft.com/office/drawing/2014/main" id="{53F8ADA4-8AD3-B2E2-84E0-710458E6C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</p:txBody>
      </p:sp>
      <p:sp>
        <p:nvSpPr>
          <p:cNvPr id="219" name="Google Shape;219;p35">
            <a:extLst>
              <a:ext uri="{FF2B5EF4-FFF2-40B4-BE49-F238E27FC236}">
                <a16:creationId xmlns:a16="http://schemas.microsoft.com/office/drawing/2014/main" id="{23BEBF6E-E620-5E4B-A83B-DC3408D5FF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Some possible principles for your consideration: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[You don’t have to endorse these principles, and you might think that they aren’t demanding enough! They are just to get you thinking…]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AutoNum type="arabicParenR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You should never use ludology techniques </a:t>
            </a:r>
            <a:r>
              <a:rPr lang="en-CA" sz="32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just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to increase addictiveness.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AutoNum type="arabicParenR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The total benefits of using ludology techniques should outweigh the total harms.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AutoNum type="arabicParenR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You should </a:t>
            </a:r>
            <a:r>
              <a:rPr lang="en-CA" sz="32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mitigate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the harms where possible.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20" name="Google Shape;220;p35">
            <a:extLst>
              <a:ext uri="{FF2B5EF4-FFF2-40B4-BE49-F238E27FC236}">
                <a16:creationId xmlns:a16="http://schemas.microsoft.com/office/drawing/2014/main" id="{EF0D8F4D-4275-32F3-75E4-4764A9418C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97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569A3C7E-202E-1BF7-38C2-213CE4504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 descr="A picture containing person&#10;&#10;Description automatically generated">
            <a:extLst>
              <a:ext uri="{FF2B5EF4-FFF2-40B4-BE49-F238E27FC236}">
                <a16:creationId xmlns:a16="http://schemas.microsoft.com/office/drawing/2014/main" id="{33D0F33E-B358-4B9D-8FE0-E22B8FA69B16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6309339" y="-51819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0" name="Google Shape;240;p38">
            <a:extLst>
              <a:ext uri="{FF2B5EF4-FFF2-40B4-BE49-F238E27FC236}">
                <a16:creationId xmlns:a16="http://schemas.microsoft.com/office/drawing/2014/main" id="{3AC7A8BE-A6D1-AFA1-C1AB-6BF2453997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900" y="264731"/>
            <a:ext cx="48660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CA" sz="40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Discussion Question</a:t>
            </a:r>
            <a:endParaRPr lang="en-US" sz="4000" dirty="0">
              <a:solidFill>
                <a:srgbClr val="FF5722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</p:txBody>
      </p:sp>
      <p:sp>
        <p:nvSpPr>
          <p:cNvPr id="241" name="Google Shape;241;p38">
            <a:extLst>
              <a:ext uri="{FF2B5EF4-FFF2-40B4-BE49-F238E27FC236}">
                <a16:creationId xmlns:a16="http://schemas.microsoft.com/office/drawing/2014/main" id="{7BF8C54A-B138-2ECC-6E6D-9BF802697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333297"/>
            <a:ext cx="4619700" cy="3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CA" sz="2000"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38">
            <a:extLst>
              <a:ext uri="{FF2B5EF4-FFF2-40B4-BE49-F238E27FC236}">
                <a16:creationId xmlns:a16="http://schemas.microsoft.com/office/drawing/2014/main" id="{A7CFEB9B-FD66-18B1-DB93-4A76976502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24</a:t>
            </a:fld>
            <a:endParaRPr/>
          </a:p>
        </p:txBody>
      </p:sp>
      <p:sp>
        <p:nvSpPr>
          <p:cNvPr id="243" name="Google Shape;243;p38">
            <a:extLst>
              <a:ext uri="{FF2B5EF4-FFF2-40B4-BE49-F238E27FC236}">
                <a16:creationId xmlns:a16="http://schemas.microsoft.com/office/drawing/2014/main" id="{992510E2-E7B1-9B57-4025-971F311464EC}"/>
              </a:ext>
            </a:extLst>
          </p:cNvPr>
          <p:cNvSpPr txBox="1"/>
          <p:nvPr/>
        </p:nvSpPr>
        <p:spPr>
          <a:xfrm>
            <a:off x="481294" y="1423257"/>
            <a:ext cx="6093900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Are ther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e any other principles about using ludology techniques you would want to defend?</a:t>
            </a:r>
            <a:endParaRPr lang="en-CA" sz="3200" b="0" i="0" u="none" strike="noStrike" cap="none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85750" marR="0" lvl="0" indent="-133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1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25</a:t>
            </a:fld>
            <a:endParaRPr/>
          </a:p>
        </p:txBody>
      </p:sp>
      <p:sp>
        <p:nvSpPr>
          <p:cNvPr id="402" name="Google Shape;402;p53"/>
          <p:cNvSpPr txBox="1">
            <a:spLocks noGrp="1"/>
          </p:cNvSpPr>
          <p:nvPr>
            <p:ph type="body" idx="1"/>
          </p:nvPr>
        </p:nvSpPr>
        <p:spPr>
          <a:xfrm>
            <a:off x="397009" y="1208409"/>
            <a:ext cx="6484082" cy="4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r>
              <a:rPr lang="en-CA" sz="40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Technical Mitigations</a:t>
            </a:r>
            <a:endParaRPr lang="en-US" sz="4000" dirty="0">
              <a:solidFill>
                <a:srgbClr val="FF0000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800100" lvl="0" indent="-4146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Proxima Nova"/>
              <a:buChar char="•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Automatic turn-offs</a:t>
            </a:r>
          </a:p>
          <a:p>
            <a:pPr marL="800100" lvl="0" indent="-4146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Proxima Nova"/>
              <a:buChar char="•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[Can you think of any others?]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5715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solidFill>
                <a:schemeClr val="tx1"/>
              </a:solidFill>
              <a:latin typeface="Garamond"/>
              <a:ea typeface="Garamond"/>
              <a:cs typeface="Garamond"/>
            </a:endParaRPr>
          </a:p>
        </p:txBody>
      </p:sp>
      <p:pic>
        <p:nvPicPr>
          <p:cNvPr id="403" name="Google Shape;403;p5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737" y="0"/>
            <a:ext cx="457091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26</a:t>
            </a:fld>
            <a:endParaRPr/>
          </a:p>
        </p:txBody>
      </p:sp>
      <p:sp>
        <p:nvSpPr>
          <p:cNvPr id="409" name="Google Shape;409;p54"/>
          <p:cNvSpPr txBox="1">
            <a:spLocks noGrp="1"/>
          </p:cNvSpPr>
          <p:nvPr>
            <p:ph type="body" idx="1"/>
          </p:nvPr>
        </p:nvSpPr>
        <p:spPr>
          <a:xfrm>
            <a:off x="838203" y="717459"/>
            <a:ext cx="4980706" cy="479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r>
              <a:rPr lang="en-CA" sz="40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Policy Mitigations</a:t>
            </a:r>
            <a:endParaRPr lang="en-US" sz="4000" dirty="0">
              <a:solidFill>
                <a:srgbClr val="FF0000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Proxima Nova"/>
              <a:buChar char="•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Warning labels?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Proxima Nova"/>
              <a:buChar char="•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Regulating computer games as a form of gambling?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endParaRPr sz="26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5715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6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6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6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 descr="A stop sign on a pole&#10;&#10;Description automatically generated">
            <a:extLst>
              <a:ext uri="{FF2B5EF4-FFF2-40B4-BE49-F238E27FC236}">
                <a16:creationId xmlns:a16="http://schemas.microsoft.com/office/drawing/2014/main" id="{FB04624B-51E2-CE01-6A80-47BCA7A7B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81" y="0"/>
            <a:ext cx="54873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9000"/>
          </a:schemeClr>
        </a:solidFill>
        <a:effectLst/>
      </p:bgPr>
    </p:bg>
    <p:spTree>
      <p:nvGrpSpPr>
        <p:cNvPr id="1" name="Shape 78">
          <a:extLst>
            <a:ext uri="{FF2B5EF4-FFF2-40B4-BE49-F238E27FC236}">
              <a16:creationId xmlns:a16="http://schemas.microsoft.com/office/drawing/2014/main" id="{905D199B-12BE-E1E9-8F46-386127375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>
            <a:extLst>
              <a:ext uri="{FF2B5EF4-FFF2-40B4-BE49-F238E27FC236}">
                <a16:creationId xmlns:a16="http://schemas.microsoft.com/office/drawing/2014/main" id="{CB8F780F-AB44-7356-FDB4-35FB31C5AE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CA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>
            <a:extLst>
              <a:ext uri="{FF2B5EF4-FFF2-40B4-BE49-F238E27FC236}">
                <a16:creationId xmlns:a16="http://schemas.microsoft.com/office/drawing/2014/main" id="{F2682122-764B-4826-605F-BFDA1087D5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67880" y="2421659"/>
            <a:ext cx="4355370" cy="224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88"/>
              <a:buNone/>
            </a:pPr>
            <a:r>
              <a:rPr lang="en-CA" sz="4000" dirty="0">
                <a:solidFill>
                  <a:schemeClr val="tx1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Part 3:</a:t>
            </a:r>
            <a:endParaRPr lang="en-US" sz="4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SzPct val="25088"/>
              <a:buNone/>
            </a:pPr>
            <a:endParaRPr sz="4000" dirty="0">
              <a:solidFill>
                <a:schemeClr val="tx1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88"/>
              <a:buNone/>
            </a:pPr>
            <a:r>
              <a:rPr lang="en-CA" sz="4000" dirty="0">
                <a:solidFill>
                  <a:srgbClr val="FF0000"/>
                </a:solidFill>
                <a:latin typeface="Bierstadt" panose="020B000402020202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lfa Slab One"/>
              </a:rPr>
              <a:t>Value Trade-offs in the Real World</a:t>
            </a:r>
            <a:endParaRPr sz="4000" dirty="0">
              <a:solidFill>
                <a:srgbClr val="FF0000"/>
              </a:solidFill>
              <a:latin typeface="Bierstadt" panose="020B000402020202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358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50537"/>
              <a:buNone/>
            </a:pPr>
            <a:endParaRPr sz="4000" dirty="0">
              <a:latin typeface="Bierstadt" panose="020B0004020202020204" pitchFamily="34" charset="0"/>
              <a:ea typeface="Garamond"/>
              <a:cs typeface="Garamond"/>
            </a:endParaRPr>
          </a:p>
        </p:txBody>
      </p:sp>
      <p:pic>
        <p:nvPicPr>
          <p:cNvPr id="2" name="Picture 1" descr="A wooden sign post with a snowy mountain in the background&#10;&#10;Description automatically generated">
            <a:extLst>
              <a:ext uri="{FF2B5EF4-FFF2-40B4-BE49-F238E27FC236}">
                <a16:creationId xmlns:a16="http://schemas.microsoft.com/office/drawing/2014/main" id="{000C4214-3B67-EB20-F613-F7A13FB12D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1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6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508E0328-5B41-6768-FF3B-76A3585E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 descr="A picture containing person&#10;&#10;Description automatically generated">
            <a:extLst>
              <a:ext uri="{FF2B5EF4-FFF2-40B4-BE49-F238E27FC236}">
                <a16:creationId xmlns:a16="http://schemas.microsoft.com/office/drawing/2014/main" id="{CC6BF180-882E-191B-23F6-2E83EEF73C8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6309339" y="-51819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0" name="Google Shape;240;p38">
            <a:extLst>
              <a:ext uri="{FF2B5EF4-FFF2-40B4-BE49-F238E27FC236}">
                <a16:creationId xmlns:a16="http://schemas.microsoft.com/office/drawing/2014/main" id="{835E6F0D-F068-8398-F0F8-E875EF5F9E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900" y="264731"/>
            <a:ext cx="48660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CA" sz="40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Discussion Question</a:t>
            </a:r>
            <a:endParaRPr lang="en-US" sz="4000" dirty="0">
              <a:solidFill>
                <a:srgbClr val="FF5722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</p:txBody>
      </p:sp>
      <p:sp>
        <p:nvSpPr>
          <p:cNvPr id="241" name="Google Shape;241;p38">
            <a:extLst>
              <a:ext uri="{FF2B5EF4-FFF2-40B4-BE49-F238E27FC236}">
                <a16:creationId xmlns:a16="http://schemas.microsoft.com/office/drawing/2014/main" id="{04A1819B-5573-1D94-2E99-BE5F0F5356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333297"/>
            <a:ext cx="4619700" cy="3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CA" sz="2000"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38">
            <a:extLst>
              <a:ext uri="{FF2B5EF4-FFF2-40B4-BE49-F238E27FC236}">
                <a16:creationId xmlns:a16="http://schemas.microsoft.com/office/drawing/2014/main" id="{8A65DB88-7A7D-0C41-B68D-00FC4887C8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  <p:sp>
        <p:nvSpPr>
          <p:cNvPr id="243" name="Google Shape;243;p38">
            <a:extLst>
              <a:ext uri="{FF2B5EF4-FFF2-40B4-BE49-F238E27FC236}">
                <a16:creationId xmlns:a16="http://schemas.microsoft.com/office/drawing/2014/main" id="{C8FA1230-D0E5-7339-0CF8-89AC1F6BAA58}"/>
              </a:ext>
            </a:extLst>
          </p:cNvPr>
          <p:cNvSpPr txBox="1"/>
          <p:nvPr/>
        </p:nvSpPr>
        <p:spPr>
          <a:xfrm>
            <a:off x="481294" y="1423257"/>
            <a:ext cx="6093900" cy="186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How many of you have paid for something in free-to-play games?</a:t>
            </a:r>
            <a:endParaRPr sz="32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85750" marR="0" lvl="0" indent="-133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476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508E0328-5B41-6768-FF3B-76A3585ED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 descr="A picture containing person&#10;&#10;Description automatically generated">
            <a:extLst>
              <a:ext uri="{FF2B5EF4-FFF2-40B4-BE49-F238E27FC236}">
                <a16:creationId xmlns:a16="http://schemas.microsoft.com/office/drawing/2014/main" id="{CC6BF180-882E-191B-23F6-2E83EEF73C8B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6309339" y="-51819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0" name="Google Shape;240;p38">
            <a:extLst>
              <a:ext uri="{FF2B5EF4-FFF2-40B4-BE49-F238E27FC236}">
                <a16:creationId xmlns:a16="http://schemas.microsoft.com/office/drawing/2014/main" id="{835E6F0D-F068-8398-F0F8-E875EF5F9E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900" y="264731"/>
            <a:ext cx="48660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CA" sz="40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Discussion Question</a:t>
            </a:r>
            <a:endParaRPr lang="en-US" sz="4000" dirty="0">
              <a:solidFill>
                <a:srgbClr val="FF5722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</p:txBody>
      </p:sp>
      <p:sp>
        <p:nvSpPr>
          <p:cNvPr id="241" name="Google Shape;241;p38">
            <a:extLst>
              <a:ext uri="{FF2B5EF4-FFF2-40B4-BE49-F238E27FC236}">
                <a16:creationId xmlns:a16="http://schemas.microsoft.com/office/drawing/2014/main" id="{04A1819B-5573-1D94-2E99-BE5F0F5356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333297"/>
            <a:ext cx="4619700" cy="3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CA" sz="2000"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38">
            <a:extLst>
              <a:ext uri="{FF2B5EF4-FFF2-40B4-BE49-F238E27FC236}">
                <a16:creationId xmlns:a16="http://schemas.microsoft.com/office/drawing/2014/main" id="{8A65DB88-7A7D-0C41-B68D-00FC4887C8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29</a:t>
            </a:fld>
            <a:endParaRPr/>
          </a:p>
        </p:txBody>
      </p:sp>
      <p:sp>
        <p:nvSpPr>
          <p:cNvPr id="243" name="Google Shape;243;p38">
            <a:extLst>
              <a:ext uri="{FF2B5EF4-FFF2-40B4-BE49-F238E27FC236}">
                <a16:creationId xmlns:a16="http://schemas.microsoft.com/office/drawing/2014/main" id="{C8FA1230-D0E5-7339-0CF8-89AC1F6BAA58}"/>
              </a:ext>
            </a:extLst>
          </p:cNvPr>
          <p:cNvSpPr txBox="1"/>
          <p:nvPr/>
        </p:nvSpPr>
        <p:spPr>
          <a:xfrm>
            <a:off x="481294" y="1423257"/>
            <a:ext cx="6093900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Which business models for games favour addictive games? (e.g. stand-alone, subscription, etc..)</a:t>
            </a:r>
            <a:endParaRPr sz="32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85750" marR="0" lvl="0" indent="-133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66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>
          <a:extLst>
            <a:ext uri="{FF2B5EF4-FFF2-40B4-BE49-F238E27FC236}">
              <a16:creationId xmlns:a16="http://schemas.microsoft.com/office/drawing/2014/main" id="{79271119-042F-C80E-49CF-785534BB3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068F0B57-8BBC-3072-1BFD-D80EA7E133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80161A-757F-7FFF-7F7C-F22A76226CAE}"/>
              </a:ext>
            </a:extLst>
          </p:cNvPr>
          <p:cNvCxnSpPr>
            <a:cxnSpLocks/>
          </p:cNvCxnSpPr>
          <p:nvPr/>
        </p:nvCxnSpPr>
        <p:spPr>
          <a:xfrm>
            <a:off x="6004639" y="801323"/>
            <a:ext cx="0" cy="5024581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5C5E70-B717-795B-0684-2828CE94446E}"/>
              </a:ext>
            </a:extLst>
          </p:cNvPr>
          <p:cNvCxnSpPr>
            <a:cxnSpLocks/>
          </p:cNvCxnSpPr>
          <p:nvPr/>
        </p:nvCxnSpPr>
        <p:spPr>
          <a:xfrm flipH="1">
            <a:off x="3035149" y="3250508"/>
            <a:ext cx="6257636" cy="49251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Google Shape;243;p38">
            <a:extLst>
              <a:ext uri="{FF2B5EF4-FFF2-40B4-BE49-F238E27FC236}">
                <a16:creationId xmlns:a16="http://schemas.microsoft.com/office/drawing/2014/main" id="{1FE60C7C-B115-AA1C-999C-E2D9ACCAB6D2}"/>
              </a:ext>
            </a:extLst>
          </p:cNvPr>
          <p:cNvSpPr txBox="1"/>
          <p:nvPr/>
        </p:nvSpPr>
        <p:spPr>
          <a:xfrm>
            <a:off x="9534134" y="2982762"/>
            <a:ext cx="1762476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More fun</a:t>
            </a:r>
            <a:endParaRPr sz="32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1" name="Google Shape;243;p38">
            <a:extLst>
              <a:ext uri="{FF2B5EF4-FFF2-40B4-BE49-F238E27FC236}">
                <a16:creationId xmlns:a16="http://schemas.microsoft.com/office/drawing/2014/main" id="{73CD2E57-B4D6-403D-0378-6C2ED0AF5F14}"/>
              </a:ext>
            </a:extLst>
          </p:cNvPr>
          <p:cNvSpPr txBox="1"/>
          <p:nvPr/>
        </p:nvSpPr>
        <p:spPr>
          <a:xfrm>
            <a:off x="1272673" y="3032013"/>
            <a:ext cx="1762476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Less fun</a:t>
            </a:r>
            <a:endParaRPr sz="32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0" name="Google Shape;243;p38">
            <a:extLst>
              <a:ext uri="{FF2B5EF4-FFF2-40B4-BE49-F238E27FC236}">
                <a16:creationId xmlns:a16="http://schemas.microsoft.com/office/drawing/2014/main" id="{AFF684C2-2E8C-3B98-949A-B0FD944D169A}"/>
              </a:ext>
            </a:extLst>
          </p:cNvPr>
          <p:cNvSpPr txBox="1"/>
          <p:nvPr/>
        </p:nvSpPr>
        <p:spPr>
          <a:xfrm>
            <a:off x="4508682" y="265832"/>
            <a:ext cx="299191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More addictive</a:t>
            </a:r>
            <a:endParaRPr sz="32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243;p38">
            <a:extLst>
              <a:ext uri="{FF2B5EF4-FFF2-40B4-BE49-F238E27FC236}">
                <a16:creationId xmlns:a16="http://schemas.microsoft.com/office/drawing/2014/main" id="{D757A172-67F5-991D-FC74-BE1AD1E2335D}"/>
              </a:ext>
            </a:extLst>
          </p:cNvPr>
          <p:cNvSpPr txBox="1"/>
          <p:nvPr/>
        </p:nvSpPr>
        <p:spPr>
          <a:xfrm>
            <a:off x="4600043" y="5949876"/>
            <a:ext cx="299191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Less addictive</a:t>
            </a:r>
            <a:endParaRPr sz="32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243;p38">
            <a:extLst>
              <a:ext uri="{FF2B5EF4-FFF2-40B4-BE49-F238E27FC236}">
                <a16:creationId xmlns:a16="http://schemas.microsoft.com/office/drawing/2014/main" id="{D3EA98CA-1DC4-8EF1-8F54-4B76B029D967}"/>
              </a:ext>
            </a:extLst>
          </p:cNvPr>
          <p:cNvSpPr txBox="1"/>
          <p:nvPr/>
        </p:nvSpPr>
        <p:spPr>
          <a:xfrm>
            <a:off x="198754" y="4006885"/>
            <a:ext cx="455278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sz="20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In small groups, using these concepts as you understand them..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CA"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sz="2000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a)</a:t>
            </a:r>
            <a:r>
              <a:rPr lang="en-CA" sz="20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Name some games in each quadrant!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CA"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sz="20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b) Suppose you removed the ludology techniques from each game. How would that change each game’s position? Draw an arrow for each game.</a:t>
            </a:r>
            <a:endParaRPr sz="2000" b="0" i="0" u="none" strike="noStrike" cap="none" dirty="0">
              <a:solidFill>
                <a:srgbClr val="FF0000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426809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7DDB0162-6493-9E6C-CA98-815A8234F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>
            <a:extLst>
              <a:ext uri="{FF2B5EF4-FFF2-40B4-BE49-F238E27FC236}">
                <a16:creationId xmlns:a16="http://schemas.microsoft.com/office/drawing/2014/main" id="{B06A620F-4BA1-4C22-A5E5-FE2BB5762E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30</a:t>
            </a:fld>
            <a:endParaRPr/>
          </a:p>
        </p:txBody>
      </p:sp>
      <p:sp>
        <p:nvSpPr>
          <p:cNvPr id="387" name="Google Shape;387;p51">
            <a:extLst>
              <a:ext uri="{FF2B5EF4-FFF2-40B4-BE49-F238E27FC236}">
                <a16:creationId xmlns:a16="http://schemas.microsoft.com/office/drawing/2014/main" id="{24D2F1B2-1CD0-B811-FDC5-1B22BD7862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35418" y="254435"/>
            <a:ext cx="6748182" cy="47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461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You might think that it is pointless to talk about ethics because you won’t initially be the one making decisions at a game company.</a:t>
            </a:r>
          </a:p>
          <a:p>
            <a:pPr marL="0" indent="0">
              <a:spcBef>
                <a:spcPts val="0"/>
              </a:spcBef>
              <a:buSzPts val="1461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0"/>
              </a:spcBef>
              <a:buSzPts val="1461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But you do have choices about where to work and (sometimes) which projects to work on. And you do have to worry about your reputation – personal and professional.</a:t>
            </a:r>
          </a:p>
          <a:p>
            <a:pPr marL="0" indent="0">
              <a:spcBef>
                <a:spcPts val="0"/>
              </a:spcBef>
              <a:buSzPts val="1461"/>
              <a:buNone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0"/>
              </a:spcBef>
              <a:buSzPts val="1461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So it is important to think about the ethics of the games you are making. 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61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5715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 descr="A road with mountains in the background&#10;&#10;Description automatically generated">
            <a:extLst>
              <a:ext uri="{FF2B5EF4-FFF2-40B4-BE49-F238E27FC236}">
                <a16:creationId xmlns:a16="http://schemas.microsoft.com/office/drawing/2014/main" id="{F48BC6DB-112B-C2BC-F0E4-ACE0082FA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2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6"/>
          <p:cNvSpPr txBox="1">
            <a:spLocks noGrp="1"/>
          </p:cNvSpPr>
          <p:nvPr>
            <p:ph type="title"/>
          </p:nvPr>
        </p:nvSpPr>
        <p:spPr>
          <a:xfrm>
            <a:off x="960925" y="31057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CA" sz="4000" dirty="0">
                <a:solidFill>
                  <a:srgbClr val="002060"/>
                </a:solidFill>
                <a:latin typeface="Bierstadt" panose="020B0004020202020204" pitchFamily="34" charset="0"/>
                <a:ea typeface="Alfa Slab One"/>
                <a:cs typeface="Alfa Slab One"/>
                <a:sym typeface="Alfa Slab One"/>
              </a:rPr>
              <a:t>Acknowledgements</a:t>
            </a:r>
            <a:endParaRPr lang="en-US" sz="4000" dirty="0">
              <a:solidFill>
                <a:srgbClr val="002060"/>
              </a:solidFill>
              <a:latin typeface="Bierstadt" panose="020B0004020202020204" pitchFamily="34" charset="0"/>
              <a:ea typeface="Alfa Slab One"/>
              <a:cs typeface="Alfa Slab One"/>
            </a:endParaRPr>
          </a:p>
        </p:txBody>
      </p:sp>
      <p:sp>
        <p:nvSpPr>
          <p:cNvPr id="424" name="Google Shape;424;p56"/>
          <p:cNvSpPr txBox="1">
            <a:spLocks noGrp="1"/>
          </p:cNvSpPr>
          <p:nvPr>
            <p:ph type="body" idx="1"/>
          </p:nvPr>
        </p:nvSpPr>
        <p:spPr>
          <a:xfrm>
            <a:off x="838199" y="1405758"/>
            <a:ext cx="10912800" cy="47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This module was created as part of an </a:t>
            </a:r>
            <a:r>
              <a:rPr lang="en-CA" sz="18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Embedded Ethics Education Initiative (E3I)</a:t>
            </a: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, a joint project between the </a:t>
            </a:r>
            <a:r>
              <a:rPr lang="en-CA" sz="18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Department of Computer Science</a:t>
            </a:r>
            <a:r>
              <a:rPr lang="en-CA" sz="1800" baseline="300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1</a:t>
            </a: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and the </a:t>
            </a:r>
            <a:r>
              <a:rPr lang="en-CA" sz="18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Schwartz Reisman Institute for Technology and Society</a:t>
            </a:r>
            <a:r>
              <a:rPr lang="en-CA" sz="1800" baseline="300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2</a:t>
            </a: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, University of Toronto.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b="1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Instructional Team: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	Philosophy: Steve Coyne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	Computer Science: Steve Engels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b="1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Faculty Advisors: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	Diane Horton</a:t>
            </a:r>
            <a:r>
              <a:rPr lang="en-CA" sz="1800" baseline="300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1</a:t>
            </a: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, David Liu</a:t>
            </a:r>
            <a:r>
              <a:rPr lang="en-CA" sz="1800" baseline="300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1</a:t>
            </a: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, and Sheila McIlraith</a:t>
            </a:r>
            <a:r>
              <a:rPr lang="en-CA" sz="1800" baseline="300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1,2</a:t>
            </a:r>
            <a:r>
              <a:rPr lang="en-CA" sz="18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b="1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Department of Computer Science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b="1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Schwartz Reisman Institute for Technology and Society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1143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r>
              <a:rPr lang="en-CA" sz="1800" b="1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University of Toronto</a:t>
            </a: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23"/>
              <a:buNone/>
            </a:pPr>
            <a:endParaRPr sz="18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5" name="Google Shape;425;p56" descr="Contact Us — Department of Computer Science, University of Toron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35" y="5859109"/>
            <a:ext cx="4032338" cy="93953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31</a:t>
            </a:fld>
            <a:endParaRPr/>
          </a:p>
        </p:txBody>
      </p:sp>
      <p:pic>
        <p:nvPicPr>
          <p:cNvPr id="427" name="Google Shape;427;p56" descr="Schwartz Reisman Institute for Technology and Society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7182" y="5935839"/>
            <a:ext cx="5105639" cy="78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7310A456-2391-D015-D783-3F8810B7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 descr="A picture containing person&#10;&#10;Description automatically generated">
            <a:extLst>
              <a:ext uri="{FF2B5EF4-FFF2-40B4-BE49-F238E27FC236}">
                <a16:creationId xmlns:a16="http://schemas.microsoft.com/office/drawing/2014/main" id="{F32125FA-601E-715C-1E84-9B1E5A2EB4BA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6309339" y="-51819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0" name="Google Shape;240;p38">
            <a:extLst>
              <a:ext uri="{FF2B5EF4-FFF2-40B4-BE49-F238E27FC236}">
                <a16:creationId xmlns:a16="http://schemas.microsoft.com/office/drawing/2014/main" id="{60F1BB03-709A-AF0F-DB1A-FD8D701D2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900" y="264731"/>
            <a:ext cx="48660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CA" sz="40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Discussion Question</a:t>
            </a:r>
            <a:endParaRPr lang="en-US" sz="4000" dirty="0">
              <a:solidFill>
                <a:srgbClr val="FF5722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</p:txBody>
      </p:sp>
      <p:sp>
        <p:nvSpPr>
          <p:cNvPr id="241" name="Google Shape;241;p38">
            <a:extLst>
              <a:ext uri="{FF2B5EF4-FFF2-40B4-BE49-F238E27FC236}">
                <a16:creationId xmlns:a16="http://schemas.microsoft.com/office/drawing/2014/main" id="{0A22D320-E9DD-B52D-6BAB-4F80321168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333297"/>
            <a:ext cx="4619700" cy="3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CA" sz="2000"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38">
            <a:extLst>
              <a:ext uri="{FF2B5EF4-FFF2-40B4-BE49-F238E27FC236}">
                <a16:creationId xmlns:a16="http://schemas.microsoft.com/office/drawing/2014/main" id="{9505FB58-D0B9-CD94-252D-E2B30E8C58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  <p:sp>
        <p:nvSpPr>
          <p:cNvPr id="243" name="Google Shape;243;p38">
            <a:extLst>
              <a:ext uri="{FF2B5EF4-FFF2-40B4-BE49-F238E27FC236}">
                <a16:creationId xmlns:a16="http://schemas.microsoft.com/office/drawing/2014/main" id="{71CC251E-188C-3E17-2F15-4EC676CA8E31}"/>
              </a:ext>
            </a:extLst>
          </p:cNvPr>
          <p:cNvSpPr txBox="1"/>
          <p:nvPr/>
        </p:nvSpPr>
        <p:spPr>
          <a:xfrm>
            <a:off x="578799" y="1089731"/>
            <a:ext cx="6335142" cy="546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Rank the following ludology techniques based upon: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endParaRPr lang="en-CA" sz="3200" b="0" i="0" u="none" strike="noStrike" cap="none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514350" indent="-514350">
              <a:lnSpc>
                <a:spcPct val="90000"/>
              </a:lnSpc>
              <a:buClrTx/>
              <a:buSzPts val="2800"/>
              <a:buAutoNum type="alphaLcParenR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How much fun they produce</a:t>
            </a:r>
          </a:p>
          <a:p>
            <a:pPr marL="514350" indent="-514350">
              <a:lnSpc>
                <a:spcPct val="90000"/>
              </a:lnSpc>
              <a:buClrTx/>
              <a:buSzPts val="2800"/>
              <a:buAutoNum type="alphaLcParenR"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How much addiction (or risk of addiction) they produce</a:t>
            </a:r>
          </a:p>
          <a:p>
            <a:pPr>
              <a:lnSpc>
                <a:spcPct val="90000"/>
              </a:lnSpc>
              <a:buClrTx/>
              <a:buSzPts val="2800"/>
            </a:pPr>
            <a:endParaRPr lang="en-CA" sz="240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Tx/>
              <a:buSzPts val="2800"/>
            </a:pPr>
            <a:r>
              <a:rPr lang="en-CA" sz="2800" u="sng" dirty="0"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Techniques</a:t>
            </a:r>
            <a:r>
              <a:rPr lang="en-CA" sz="2400" u="sng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lvl="2" indent="-457200">
              <a:lnSpc>
                <a:spcPct val="90000"/>
              </a:lnSpc>
              <a:buClrTx/>
              <a:buSzPts val="2800"/>
              <a:buAutoNum type="arabicParenR"/>
            </a:pPr>
            <a:r>
              <a:rPr lang="en-CA" sz="28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Immersion</a:t>
            </a:r>
          </a:p>
          <a:p>
            <a:pPr marL="457200" lvl="2" indent="-457200">
              <a:lnSpc>
                <a:spcPct val="90000"/>
              </a:lnSpc>
              <a:buClrTx/>
              <a:buSzPts val="2800"/>
              <a:buAutoNum type="arabicParenR"/>
            </a:pPr>
            <a:r>
              <a:rPr lang="en-CA" sz="28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Communicating instructions to user</a:t>
            </a:r>
            <a:endParaRPr lang="en-CA" sz="2800" dirty="0">
              <a:solidFill>
                <a:schemeClr val="tx1"/>
              </a:solidFill>
              <a:latin typeface="Bierstadt" panose="020B0004020202020204" pitchFamily="34" charset="0"/>
              <a:ea typeface="Calibri"/>
              <a:cs typeface="Calibri"/>
              <a:sym typeface="Proxima Nova"/>
            </a:endParaRPr>
          </a:p>
          <a:p>
            <a:pPr marL="457200" lvl="2" indent="-457200">
              <a:lnSpc>
                <a:spcPct val="90000"/>
              </a:lnSpc>
              <a:buClrTx/>
              <a:buSzPts val="2800"/>
              <a:buAutoNum type="arabicParenR"/>
            </a:pPr>
            <a:r>
              <a:rPr lang="en-CA" sz="28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Proxima Nova"/>
              </a:rPr>
              <a:t>Achieving optimal challenge</a:t>
            </a:r>
          </a:p>
          <a:p>
            <a:pPr marL="457200" lvl="2" indent="-457200">
              <a:lnSpc>
                <a:spcPct val="90000"/>
              </a:lnSpc>
              <a:buClrTx/>
              <a:buSzPts val="2800"/>
              <a:buAutoNum type="arabicParenR"/>
            </a:pPr>
            <a:r>
              <a:rPr lang="en-CA" sz="28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Proxima Nova"/>
              </a:rPr>
              <a:t>Randomized rewards</a:t>
            </a:r>
            <a:endParaRPr lang="en-CA" sz="2000" dirty="0">
              <a:solidFill>
                <a:schemeClr val="tx1"/>
              </a:solidFill>
              <a:latin typeface="Bierstadt" panose="020B0004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01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741095" y="707362"/>
            <a:ext cx="5354905" cy="374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40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Addiction:</a:t>
            </a:r>
            <a:r>
              <a:rPr lang="en-CA" sz="4000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</a:t>
            </a:r>
            <a:endParaRPr lang="en-US"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endParaRPr lang="en-CA" sz="32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 disorder involving a persistent desire to engage in certain behaviour despite substantial harm to self or others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1400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7" name="Google Shape;117;p22" descr="A group of people standing together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179" y="0"/>
            <a:ext cx="564682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6720840" y="1115750"/>
            <a:ext cx="4996896" cy="333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P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laying computer games can also cause </a:t>
            </a:r>
            <a:r>
              <a:rPr lang="en-CA" sz="3200" dirty="0">
                <a:solidFill>
                  <a:srgbClr val="F0611A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neurochemical changes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: reduced dopamine response due to sensitization (Weinstein, 2010)</a:t>
            </a:r>
            <a:endParaRPr lang="en-US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</p:txBody>
      </p:sp>
      <p:pic>
        <p:nvPicPr>
          <p:cNvPr id="3" name="Picture 2" descr="A close-up of a brain scan&#10;&#10;Description automatically generated">
            <a:extLst>
              <a:ext uri="{FF2B5EF4-FFF2-40B4-BE49-F238E27FC236}">
                <a16:creationId xmlns:a16="http://schemas.microsoft.com/office/drawing/2014/main" id="{552EF853-A9B5-11DD-6F9C-4EF6A8A15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9" r="35571"/>
          <a:stretch/>
        </p:blipFill>
        <p:spPr>
          <a:xfrm>
            <a:off x="0" y="0"/>
            <a:ext cx="60899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829996" y="2198502"/>
            <a:ext cx="4915022" cy="374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Gaming addiction is recognized as a </a:t>
            </a:r>
            <a:r>
              <a:rPr lang="en-CA" sz="3200" dirty="0">
                <a:solidFill>
                  <a:srgbClr val="F0611A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health disorder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in some (but not all) classifications of psychiatric disorders.</a:t>
            </a:r>
            <a:endParaRPr lang="en-US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  <a:ea typeface="Garamond"/>
              <a:cs typeface="Garamond"/>
            </a:endParaRPr>
          </a:p>
        </p:txBody>
      </p:sp>
      <p:sp>
        <p:nvSpPr>
          <p:cNvPr id="2" name="AutoShape 2" descr="File:DSM-5-TR Cover.webp - Wikimedia Commons">
            <a:extLst>
              <a:ext uri="{FF2B5EF4-FFF2-40B4-BE49-F238E27FC236}">
                <a16:creationId xmlns:a16="http://schemas.microsoft.com/office/drawing/2014/main" id="{28A94F33-9DD7-C4C4-5CCB-7A75F8FFD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le:DSM-5-TR Cover.webp - Wikimedia Commons">
            <a:extLst>
              <a:ext uri="{FF2B5EF4-FFF2-40B4-BE49-F238E27FC236}">
                <a16:creationId xmlns:a16="http://schemas.microsoft.com/office/drawing/2014/main" id="{D59C9779-71CA-3755-F4F8-C7FDCD9595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blue cover with white text&#10;&#10;Description automatically generated">
            <a:extLst>
              <a:ext uri="{FF2B5EF4-FFF2-40B4-BE49-F238E27FC236}">
                <a16:creationId xmlns:a16="http://schemas.microsoft.com/office/drawing/2014/main" id="{5F09A87B-7A30-4B87-C990-C12BE900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66" y="0"/>
            <a:ext cx="47995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837179" y="544510"/>
            <a:ext cx="4870894" cy="374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</a:rPr>
              <a:t>Q: How many people are affected in this way?</a:t>
            </a:r>
            <a:endParaRPr lang="en-US" sz="3200" dirty="0">
              <a:solidFill>
                <a:schemeClr val="tx1"/>
              </a:solidFill>
              <a:highlight>
                <a:srgbClr val="595959"/>
              </a:highlight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70"/>
              <a:buNone/>
            </a:pPr>
            <a:endParaRPr sz="3200" dirty="0">
              <a:solidFill>
                <a:schemeClr val="tx1"/>
              </a:solidFill>
              <a:latin typeface="Bierstadt" panose="020B0004020202020204" pitchFamily="34" charset="0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</a:rPr>
              <a:t>A: Lots of difficulty measuring - 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</a:rPr>
              <a:t> 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Calibri"/>
                <a:cs typeface="Calibri"/>
                <a:sym typeface="Calibri"/>
              </a:rPr>
              <a:t>but prevalence estimated anywhere from 1% to 30% of the school-age population. </a:t>
            </a:r>
            <a:endParaRPr sz="3200" dirty="0">
              <a:solidFill>
                <a:schemeClr val="tx1"/>
              </a:solidFill>
              <a:latin typeface="Bierstadt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2600" dirty="0">
              <a:solidFill>
                <a:schemeClr val="tx1"/>
              </a:solidFill>
              <a:highlight>
                <a:srgbClr val="595959"/>
              </a:highlight>
              <a:latin typeface="Bierstadt" panose="020B0004020202020204" pitchFamily="34" charset="0"/>
            </a:endParaRPr>
          </a:p>
          <a:p>
            <a:pPr marL="0" indent="0">
              <a:spcBef>
                <a:spcPts val="0"/>
              </a:spcBef>
              <a:buSzPts val="1670"/>
              <a:buNone/>
            </a:pP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Some people are also </a:t>
            </a:r>
            <a:r>
              <a:rPr lang="en-CA" sz="3200" dirty="0">
                <a:solidFill>
                  <a:srgbClr val="F0611A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severely</a:t>
            </a:r>
            <a:r>
              <a:rPr lang="en-CA" sz="3200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affected by computer game addiction.</a:t>
            </a:r>
            <a:endParaRPr lang="en-US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None/>
            </a:pPr>
            <a:endParaRPr sz="2600" dirty="0">
              <a:solidFill>
                <a:schemeClr val="tx1"/>
              </a:solidFill>
              <a:highlight>
                <a:srgbClr val="595959"/>
              </a:highlight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600" dirty="0">
              <a:solidFill>
                <a:schemeClr val="tx1"/>
              </a:solidFill>
              <a:highlight>
                <a:srgbClr val="595959"/>
              </a:highlight>
              <a:latin typeface="Bierstadt" panose="020B0004020202020204" pitchFamily="34" charset="0"/>
              <a:ea typeface="Calibri"/>
              <a:cs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dirty="0">
              <a:solidFill>
                <a:schemeClr val="tx1"/>
              </a:solidFill>
              <a:highlight>
                <a:srgbClr val="595959"/>
              </a:highlight>
              <a:latin typeface="Bierstadt" panose="020B0004020202020204" pitchFamily="34" charset="0"/>
              <a:ea typeface="Garamond"/>
              <a:cs typeface="Garamond"/>
            </a:endParaRPr>
          </a:p>
        </p:txBody>
      </p:sp>
      <p:pic>
        <p:nvPicPr>
          <p:cNvPr id="145" name="Google Shape;145;p26" descr="Graphical user interface, applicati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4708" y="147885"/>
            <a:ext cx="5792620" cy="553753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5924708" y="5794453"/>
            <a:ext cx="5792620" cy="7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Griffiths, </a:t>
            </a:r>
            <a:r>
              <a:rPr lang="en-CA" sz="2400" b="0" i="0" u="none" strike="noStrike" cap="none" dirty="0" err="1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Kuss</a:t>
            </a:r>
            <a:r>
              <a:rPr lang="en-CA" sz="2400" b="0" i="0" u="none" strike="noStrike" cap="none" dirty="0">
                <a:solidFill>
                  <a:schemeClr val="dk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and King (2012) </a:t>
            </a:r>
            <a:endParaRPr sz="24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>
          <a:extLst>
            <a:ext uri="{FF2B5EF4-FFF2-40B4-BE49-F238E27FC236}">
              <a16:creationId xmlns:a16="http://schemas.microsoft.com/office/drawing/2014/main" id="{7310A456-2391-D015-D783-3F8810B7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 descr="A picture containing person&#10;&#10;Description automatically generated">
            <a:extLst>
              <a:ext uri="{FF2B5EF4-FFF2-40B4-BE49-F238E27FC236}">
                <a16:creationId xmlns:a16="http://schemas.microsoft.com/office/drawing/2014/main" id="{F32125FA-601E-715C-1E84-9B1E5A2EB4BA}"/>
              </a:ext>
            </a:extLst>
          </p:cNvPr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6309339" y="-51819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0" name="Google Shape;240;p38">
            <a:extLst>
              <a:ext uri="{FF2B5EF4-FFF2-40B4-BE49-F238E27FC236}">
                <a16:creationId xmlns:a16="http://schemas.microsoft.com/office/drawing/2014/main" id="{60F1BB03-709A-AF0F-DB1A-FD8D701D2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900" y="264731"/>
            <a:ext cx="48660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CA" sz="4000" dirty="0">
                <a:solidFill>
                  <a:srgbClr val="FF5722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Discussion Question</a:t>
            </a:r>
            <a:endParaRPr lang="en-US" sz="4000" dirty="0">
              <a:solidFill>
                <a:srgbClr val="FF5722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</p:txBody>
      </p:sp>
      <p:sp>
        <p:nvSpPr>
          <p:cNvPr id="241" name="Google Shape;241;p38">
            <a:extLst>
              <a:ext uri="{FF2B5EF4-FFF2-40B4-BE49-F238E27FC236}">
                <a16:creationId xmlns:a16="http://schemas.microsoft.com/office/drawing/2014/main" id="{0A22D320-E9DD-B52D-6BAB-4F80321168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333297"/>
            <a:ext cx="4619700" cy="3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CA" sz="2000"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38">
            <a:extLst>
              <a:ext uri="{FF2B5EF4-FFF2-40B4-BE49-F238E27FC236}">
                <a16:creationId xmlns:a16="http://schemas.microsoft.com/office/drawing/2014/main" id="{9505FB58-D0B9-CD94-252D-E2B30E8C58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  <p:sp>
        <p:nvSpPr>
          <p:cNvPr id="243" name="Google Shape;243;p38">
            <a:extLst>
              <a:ext uri="{FF2B5EF4-FFF2-40B4-BE49-F238E27FC236}">
                <a16:creationId xmlns:a16="http://schemas.microsoft.com/office/drawing/2014/main" id="{71CC251E-188C-3E17-2F15-4EC676CA8E31}"/>
              </a:ext>
            </a:extLst>
          </p:cNvPr>
          <p:cNvSpPr txBox="1"/>
          <p:nvPr/>
        </p:nvSpPr>
        <p:spPr>
          <a:xfrm>
            <a:off x="481294" y="1423257"/>
            <a:ext cx="6093900" cy="408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What sort of effects does video game addiction have on the lives of gamers?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endParaRPr lang="en-CA" sz="3200" dirty="0">
              <a:solidFill>
                <a:schemeClr val="tx1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To answer this question, go to the subreddit </a:t>
            </a:r>
            <a:r>
              <a:rPr lang="en-CA" sz="3200" b="0" i="0" u="none" strike="noStrike" cap="none" dirty="0" err="1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StopGaming</a:t>
            </a:r>
            <a:r>
              <a:rPr lang="en-CA" sz="3200" b="0" i="0" u="none" strike="noStrike" cap="none" dirty="0">
                <a:solidFill>
                  <a:srgbClr val="FF0000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 </a:t>
            </a:r>
            <a:r>
              <a:rPr lang="en-CA" sz="3200" b="0" i="0" u="none" strike="noStrike" cap="none" dirty="0">
                <a:solidFill>
                  <a:schemeClr val="tx1"/>
                </a:solidFill>
                <a:latin typeface="Bierstadt" panose="020B0004020202020204" pitchFamily="34" charset="0"/>
                <a:ea typeface="Proxima Nova"/>
                <a:cs typeface="Proxima Nova"/>
                <a:sym typeface="Proxima Nova"/>
              </a:rPr>
              <a:t>and skim some of the posts</a:t>
            </a:r>
            <a:endParaRPr sz="3200" b="0" i="0" u="none" strike="noStrike" cap="none" dirty="0">
              <a:solidFill>
                <a:schemeClr val="dk2"/>
              </a:solidFill>
              <a:latin typeface="Bierstadt" panose="020B0004020202020204" pitchFamily="34" charset="0"/>
              <a:ea typeface="Proxima Nova"/>
              <a:cs typeface="Proxima Nova"/>
              <a:sym typeface="Proxima Nova"/>
            </a:endParaRPr>
          </a:p>
          <a:p>
            <a:pPr marL="285750" marR="0" lvl="0" indent="-1333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368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1464</Words>
  <Application>Microsoft Office PowerPoint</Application>
  <PresentationFormat>Widescreen</PresentationFormat>
  <Paragraphs>285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Proxima Nova</vt:lpstr>
      <vt:lpstr>Calibri</vt:lpstr>
      <vt:lpstr>plusjakartasans</vt:lpstr>
      <vt:lpstr>PT Serif</vt:lpstr>
      <vt:lpstr>Bierstadt</vt:lpstr>
      <vt:lpstr>Garamond</vt:lpstr>
      <vt:lpstr>Arial</vt:lpstr>
      <vt:lpstr>plusjakartasans</vt:lpstr>
      <vt:lpstr>Simple Light</vt:lpstr>
      <vt:lpstr>PowerPoint Presentation</vt:lpstr>
      <vt:lpstr>PowerPoint Presentation</vt:lpstr>
      <vt:lpstr>PowerPoint Presentation</vt:lpstr>
      <vt:lpstr>Discussion Question</vt:lpstr>
      <vt:lpstr>PowerPoint Presentation</vt:lpstr>
      <vt:lpstr>PowerPoint Presentation</vt:lpstr>
      <vt:lpstr>PowerPoint Presentation</vt:lpstr>
      <vt:lpstr>PowerPoint Presentation</vt:lpstr>
      <vt:lpstr>Discussion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</vt:lpstr>
      <vt:lpstr>PowerPoint Presentation</vt:lpstr>
      <vt:lpstr>PowerPoint Presentation</vt:lpstr>
      <vt:lpstr>PowerPoint Presentation</vt:lpstr>
      <vt:lpstr>PowerPoint Presentation</vt:lpstr>
      <vt:lpstr>Discussion Question</vt:lpstr>
      <vt:lpstr>PowerPoint Presentation</vt:lpstr>
      <vt:lpstr>PowerPoint Presentation</vt:lpstr>
      <vt:lpstr>PowerPoint Presentation</vt:lpstr>
      <vt:lpstr>Discussion Question</vt:lpstr>
      <vt:lpstr>Discussion Question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Steven Coyne</cp:lastModifiedBy>
  <cp:revision>196</cp:revision>
  <dcterms:modified xsi:type="dcterms:W3CDTF">2024-03-22T13:38:48Z</dcterms:modified>
</cp:coreProperties>
</file>